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2" r:id="rId2"/>
    <p:sldId id="389" r:id="rId3"/>
    <p:sldId id="426" r:id="rId4"/>
    <p:sldId id="407" r:id="rId5"/>
    <p:sldId id="397" r:id="rId6"/>
    <p:sldId id="404" r:id="rId7"/>
    <p:sldId id="432" r:id="rId8"/>
    <p:sldId id="429" r:id="rId9"/>
    <p:sldId id="437" r:id="rId10"/>
    <p:sldId id="428" r:id="rId11"/>
    <p:sldId id="438" r:id="rId12"/>
    <p:sldId id="427" r:id="rId13"/>
    <p:sldId id="411" r:id="rId14"/>
    <p:sldId id="434" r:id="rId15"/>
    <p:sldId id="433" r:id="rId16"/>
    <p:sldId id="435" r:id="rId17"/>
    <p:sldId id="440" r:id="rId18"/>
    <p:sldId id="439" r:id="rId19"/>
    <p:sldId id="416" r:id="rId20"/>
    <p:sldId id="431" r:id="rId21"/>
    <p:sldId id="377" r:id="rId22"/>
    <p:sldId id="392" r:id="rId23"/>
    <p:sldId id="406" r:id="rId24"/>
    <p:sldId id="398" r:id="rId25"/>
    <p:sldId id="425" r:id="rId26"/>
    <p:sldId id="408" r:id="rId27"/>
    <p:sldId id="402" r:id="rId28"/>
    <p:sldId id="393" r:id="rId29"/>
    <p:sldId id="414" r:id="rId30"/>
    <p:sldId id="419" r:id="rId31"/>
    <p:sldId id="436" r:id="rId32"/>
    <p:sldId id="396" r:id="rId33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FF9900"/>
    <a:srgbClr val="CC99FF"/>
    <a:srgbClr val="FFCCFF"/>
    <a:srgbClr val="FFFF99"/>
    <a:srgbClr val="FFD13F"/>
    <a:srgbClr val="CC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562" autoAdjust="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92" y="5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9C1D1-9DED-4FDC-B4F3-F13905C4B79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091B69C-41B8-487B-AF05-2BB05BA11FBE}">
      <dgm:prSet phldrT="[文字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pPr>
            <a:lnSpc>
              <a:spcPts val="4000"/>
            </a:lnSpc>
          </a:pPr>
          <a:r>
            <a:rPr lang="zh-TW" altLang="en-US" dirty="0" smtClean="0"/>
            <a:t>安全</a:t>
          </a:r>
          <a:endParaRPr lang="en-US" altLang="zh-TW" dirty="0" smtClean="0"/>
        </a:p>
        <a:p>
          <a:pPr>
            <a:lnSpc>
              <a:spcPts val="4000"/>
            </a:lnSpc>
          </a:pPr>
          <a:r>
            <a:rPr lang="zh-TW" altLang="en-US" dirty="0" smtClean="0"/>
            <a:t>文化</a:t>
          </a:r>
          <a:endParaRPr lang="zh-TW" altLang="en-US" dirty="0"/>
        </a:p>
      </dgm:t>
    </dgm:pt>
    <dgm:pt modelId="{ECEE578C-135B-4916-B8FE-FB38979DF2B1}" type="parTrans" cxnId="{0FB60F58-B10A-451E-A1FF-C39588C1C1BD}">
      <dgm:prSet/>
      <dgm:spPr/>
      <dgm:t>
        <a:bodyPr/>
        <a:lstStyle/>
        <a:p>
          <a:endParaRPr lang="zh-TW" altLang="en-US"/>
        </a:p>
      </dgm:t>
    </dgm:pt>
    <dgm:pt modelId="{35F30336-DC06-42E2-8940-AB2E8D3F40BE}" type="sibTrans" cxnId="{0FB60F58-B10A-451E-A1FF-C39588C1C1BD}">
      <dgm:prSet/>
      <dgm:spPr/>
      <dgm:t>
        <a:bodyPr/>
        <a:lstStyle/>
        <a:p>
          <a:endParaRPr lang="zh-TW" altLang="en-US"/>
        </a:p>
      </dgm:t>
    </dgm:pt>
    <dgm:pt modelId="{C1D210B3-A0FB-4495-8B62-9FC859F1ED3D}">
      <dgm:prSet phldrT="[文字]" custT="1"/>
      <dgm:spPr>
        <a:solidFill>
          <a:srgbClr val="FF7C80">
            <a:alpha val="50000"/>
          </a:srgbClr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2400" dirty="0" smtClean="0"/>
            <a:t>公正</a:t>
          </a:r>
          <a:endParaRPr lang="en-US" altLang="zh-TW" sz="2400" dirty="0" smtClean="0"/>
        </a:p>
        <a:p>
          <a:pPr>
            <a:lnSpc>
              <a:spcPts val="1500"/>
            </a:lnSpc>
          </a:pPr>
          <a:r>
            <a:rPr lang="zh-TW" altLang="en-US" sz="2400" dirty="0" smtClean="0"/>
            <a:t>文化</a:t>
          </a:r>
          <a:endParaRPr lang="zh-TW" altLang="en-US" sz="2400" dirty="0"/>
        </a:p>
      </dgm:t>
    </dgm:pt>
    <dgm:pt modelId="{185636A7-03D5-41A0-8454-9B949B12D80C}" type="parTrans" cxnId="{E0D271D9-02D1-4D42-B143-EF2933EE1A4F}">
      <dgm:prSet/>
      <dgm:spPr/>
      <dgm:t>
        <a:bodyPr/>
        <a:lstStyle/>
        <a:p>
          <a:endParaRPr lang="zh-TW" altLang="en-US"/>
        </a:p>
      </dgm:t>
    </dgm:pt>
    <dgm:pt modelId="{E0BAE730-A95F-4972-988E-3304C5CE612D}" type="sibTrans" cxnId="{E0D271D9-02D1-4D42-B143-EF2933EE1A4F}">
      <dgm:prSet/>
      <dgm:spPr/>
      <dgm:t>
        <a:bodyPr/>
        <a:lstStyle/>
        <a:p>
          <a:endParaRPr lang="zh-TW" altLang="en-US"/>
        </a:p>
      </dgm:t>
    </dgm:pt>
    <dgm:pt modelId="{695CC852-0671-4DD3-A052-8EBCCEA81A73}">
      <dgm:prSet phldrT="[文字]" custT="1"/>
      <dgm:spPr>
        <a:solidFill>
          <a:srgbClr val="FFFF99">
            <a:alpha val="50000"/>
          </a:srgbClr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2400" dirty="0" smtClean="0"/>
            <a:t>彈性</a:t>
          </a:r>
          <a:endParaRPr lang="en-US" altLang="zh-TW" sz="2400" dirty="0" smtClean="0"/>
        </a:p>
        <a:p>
          <a:pPr>
            <a:lnSpc>
              <a:spcPts val="1500"/>
            </a:lnSpc>
          </a:pPr>
          <a:r>
            <a:rPr lang="zh-TW" altLang="en-US" sz="2400" dirty="0" smtClean="0"/>
            <a:t>文化</a:t>
          </a:r>
          <a:endParaRPr lang="zh-TW" altLang="en-US" sz="2400" dirty="0"/>
        </a:p>
      </dgm:t>
    </dgm:pt>
    <dgm:pt modelId="{180D76F3-3B4E-4D61-8DAA-81B793E80EDF}" type="parTrans" cxnId="{E7EF7B50-7B98-412F-8173-B425A8B8CE3A}">
      <dgm:prSet/>
      <dgm:spPr/>
      <dgm:t>
        <a:bodyPr/>
        <a:lstStyle/>
        <a:p>
          <a:endParaRPr lang="zh-TW" altLang="en-US"/>
        </a:p>
      </dgm:t>
    </dgm:pt>
    <dgm:pt modelId="{032B198C-DADE-42A6-8ED7-F5FC71C76891}" type="sibTrans" cxnId="{E7EF7B50-7B98-412F-8173-B425A8B8CE3A}">
      <dgm:prSet/>
      <dgm:spPr/>
      <dgm:t>
        <a:bodyPr/>
        <a:lstStyle/>
        <a:p>
          <a:endParaRPr lang="zh-TW" altLang="en-US"/>
        </a:p>
      </dgm:t>
    </dgm:pt>
    <dgm:pt modelId="{FEA9FEF8-3453-4549-AE4C-2E5224322AAF}">
      <dgm:prSet phldrT="[文字]" custT="1"/>
      <dgm:spPr/>
      <dgm:t>
        <a:bodyPr/>
        <a:lstStyle/>
        <a:p>
          <a:pPr>
            <a:lnSpc>
              <a:spcPts val="1500"/>
            </a:lnSpc>
          </a:pPr>
          <a:r>
            <a:rPr lang="zh-TW" altLang="en-US" sz="2400" dirty="0" smtClean="0"/>
            <a:t>警覺</a:t>
          </a:r>
          <a:endParaRPr lang="en-US" altLang="zh-TW" sz="2400" dirty="0" smtClean="0"/>
        </a:p>
        <a:p>
          <a:pPr>
            <a:lnSpc>
              <a:spcPts val="1500"/>
            </a:lnSpc>
          </a:pPr>
          <a:r>
            <a:rPr lang="zh-TW" altLang="en-US" sz="2400" dirty="0" smtClean="0"/>
            <a:t>文化</a:t>
          </a:r>
          <a:endParaRPr lang="zh-TW" altLang="en-US" sz="2400" dirty="0"/>
        </a:p>
      </dgm:t>
    </dgm:pt>
    <dgm:pt modelId="{3FFF461F-C53F-401F-9320-332D3656646D}" type="parTrans" cxnId="{6280DFA9-66A9-405D-9156-3770AB969704}">
      <dgm:prSet/>
      <dgm:spPr/>
      <dgm:t>
        <a:bodyPr/>
        <a:lstStyle/>
        <a:p>
          <a:endParaRPr lang="zh-TW" altLang="en-US"/>
        </a:p>
      </dgm:t>
    </dgm:pt>
    <dgm:pt modelId="{FE3A5DB6-9801-4BF1-9AA7-E5F00D75A26F}" type="sibTrans" cxnId="{6280DFA9-66A9-405D-9156-3770AB969704}">
      <dgm:prSet/>
      <dgm:spPr/>
      <dgm:t>
        <a:bodyPr/>
        <a:lstStyle/>
        <a:p>
          <a:endParaRPr lang="zh-TW" altLang="en-US"/>
        </a:p>
      </dgm:t>
    </dgm:pt>
    <dgm:pt modelId="{4AFE48F1-1175-4685-8402-B8B551EBC9E5}">
      <dgm:prSet phldrT="[文字]" custT="1"/>
      <dgm:spPr>
        <a:solidFill>
          <a:srgbClr val="CC99FF">
            <a:alpha val="50000"/>
          </a:srgbClr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2400" dirty="0" smtClean="0"/>
            <a:t>學習</a:t>
          </a:r>
          <a:endParaRPr lang="en-US" altLang="zh-TW" sz="2400" dirty="0" smtClean="0"/>
        </a:p>
        <a:p>
          <a:pPr>
            <a:lnSpc>
              <a:spcPts val="1500"/>
            </a:lnSpc>
          </a:pPr>
          <a:r>
            <a:rPr lang="zh-TW" altLang="en-US" sz="2400" dirty="0" smtClean="0"/>
            <a:t>文化</a:t>
          </a:r>
          <a:endParaRPr lang="zh-TW" altLang="en-US" sz="2400" dirty="0"/>
        </a:p>
      </dgm:t>
    </dgm:pt>
    <dgm:pt modelId="{3C367E54-20A4-4CF3-B773-4E384C3D3798}" type="parTrans" cxnId="{02A99DB9-5BB0-42D9-B089-2C19AF3273AF}">
      <dgm:prSet/>
      <dgm:spPr/>
      <dgm:t>
        <a:bodyPr/>
        <a:lstStyle/>
        <a:p>
          <a:endParaRPr lang="zh-TW" altLang="en-US"/>
        </a:p>
      </dgm:t>
    </dgm:pt>
    <dgm:pt modelId="{B2225C72-3B8D-4BF9-A2E3-13D06A1C1A32}" type="sibTrans" cxnId="{02A99DB9-5BB0-42D9-B089-2C19AF3273AF}">
      <dgm:prSet/>
      <dgm:spPr/>
      <dgm:t>
        <a:bodyPr/>
        <a:lstStyle/>
        <a:p>
          <a:endParaRPr lang="zh-TW" altLang="en-US"/>
        </a:p>
      </dgm:t>
    </dgm:pt>
    <dgm:pt modelId="{AF4EADDA-9804-4EF6-8216-0271ED0F4F95}">
      <dgm:prSet phldrT="[文字]" custT="1"/>
      <dgm:spPr>
        <a:solidFill>
          <a:srgbClr val="FF9900">
            <a:alpha val="49804"/>
          </a:srgbClr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2400" dirty="0" smtClean="0"/>
            <a:t>報告</a:t>
          </a:r>
          <a:endParaRPr lang="en-US" altLang="zh-TW" sz="2400" dirty="0" smtClean="0"/>
        </a:p>
        <a:p>
          <a:pPr>
            <a:lnSpc>
              <a:spcPts val="1500"/>
            </a:lnSpc>
          </a:pPr>
          <a:r>
            <a:rPr lang="zh-TW" altLang="en-US" sz="2400" dirty="0" smtClean="0"/>
            <a:t>文化</a:t>
          </a:r>
          <a:endParaRPr lang="zh-TW" altLang="en-US" sz="2400" dirty="0"/>
        </a:p>
      </dgm:t>
    </dgm:pt>
    <dgm:pt modelId="{E5C3719F-51FC-48C4-B44A-9682248CCFD8}" type="parTrans" cxnId="{1FDCA56A-3B20-4F45-9A0C-0AB8338AD187}">
      <dgm:prSet/>
      <dgm:spPr/>
      <dgm:t>
        <a:bodyPr/>
        <a:lstStyle/>
        <a:p>
          <a:endParaRPr lang="zh-TW" altLang="en-US"/>
        </a:p>
      </dgm:t>
    </dgm:pt>
    <dgm:pt modelId="{4BDAF4DD-4AC5-4E51-B2E7-EF2E3F43D950}" type="sibTrans" cxnId="{1FDCA56A-3B20-4F45-9A0C-0AB8338AD187}">
      <dgm:prSet/>
      <dgm:spPr/>
      <dgm:t>
        <a:bodyPr/>
        <a:lstStyle/>
        <a:p>
          <a:endParaRPr lang="zh-TW" altLang="en-US"/>
        </a:p>
      </dgm:t>
    </dgm:pt>
    <dgm:pt modelId="{1B72D836-8BAA-4935-BDEA-D6CE29E22F52}" type="pres">
      <dgm:prSet presAssocID="{C289C1D1-9DED-4FDC-B4F3-F13905C4B7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EA90758-4BFF-4324-AFBC-CA7EF5E7B888}" type="pres">
      <dgm:prSet presAssocID="{C289C1D1-9DED-4FDC-B4F3-F13905C4B79B}" presName="radial" presStyleCnt="0">
        <dgm:presLayoutVars>
          <dgm:animLvl val="ctr"/>
        </dgm:presLayoutVars>
      </dgm:prSet>
      <dgm:spPr/>
    </dgm:pt>
    <dgm:pt modelId="{419E8428-50EE-4C87-91FD-232A29E52187}" type="pres">
      <dgm:prSet presAssocID="{6091B69C-41B8-487B-AF05-2BB05BA11FBE}" presName="centerShape" presStyleLbl="vennNode1" presStyleIdx="0" presStyleCnt="6" custScaleX="119044" custScaleY="102677" custLinFactNeighborX="-1980" custLinFactNeighborY="7921"/>
      <dgm:spPr/>
      <dgm:t>
        <a:bodyPr/>
        <a:lstStyle/>
        <a:p>
          <a:endParaRPr lang="zh-TW" altLang="en-US"/>
        </a:p>
      </dgm:t>
    </dgm:pt>
    <dgm:pt modelId="{2C167591-9297-4CC4-9C1D-FA4425A0C6C8}" type="pres">
      <dgm:prSet presAssocID="{C1D210B3-A0FB-4495-8B62-9FC859F1ED3D}" presName="node" presStyleLbl="vennNode1" presStyleIdx="1" presStyleCnt="6" custRadScaleRad="90590" custRadScaleInc="-5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F70C50-3EEA-4B1E-9CC4-20010D3580AB}" type="pres">
      <dgm:prSet presAssocID="{695CC852-0671-4DD3-A052-8EBCCEA81A73}" presName="node" presStyleLbl="vennNode1" presStyleIdx="2" presStyleCnt="6" custRadScaleRad="104246" custRadScaleInc="25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0FF2AC-E747-4408-BBEC-C1CBA8F62748}" type="pres">
      <dgm:prSet presAssocID="{FEA9FEF8-3453-4549-AE4C-2E5224322AAF}" presName="node" presStyleLbl="vennNode1" presStyleIdx="3" presStyleCnt="6" custScaleX="95667" custScaleY="98957" custRadScaleRad="110283" custRadScaleInc="-190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45EB2A-97F7-47C4-BC27-B6ED634EEC54}" type="pres">
      <dgm:prSet presAssocID="{4AFE48F1-1175-4685-8402-B8B551EBC9E5}" presName="node" presStyleLbl="vennNode1" presStyleIdx="4" presStyleCnt="6" custRadScaleRad="118802" custRadScaleInc="247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0EA80B-DDD1-40C4-B37F-DAF6F7125908}" type="pres">
      <dgm:prSet presAssocID="{AF4EADDA-9804-4EF6-8216-0271ED0F4F95}" presName="node" presStyleLbl="vennNode1" presStyleIdx="5" presStyleCnt="6" custRadScaleRad="103598" custRadScaleInc="-25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630CE08-2F64-4293-A3D0-E28A84C35AB5}" type="presOf" srcId="{695CC852-0671-4DD3-A052-8EBCCEA81A73}" destId="{EEF70C50-3EEA-4B1E-9CC4-20010D3580AB}" srcOrd="0" destOrd="0" presId="urn:microsoft.com/office/officeart/2005/8/layout/radial3"/>
    <dgm:cxn modelId="{1099FB9B-6D91-4B31-86D4-AD1B19A0C242}" type="presOf" srcId="{AF4EADDA-9804-4EF6-8216-0271ED0F4F95}" destId="{680EA80B-DDD1-40C4-B37F-DAF6F7125908}" srcOrd="0" destOrd="0" presId="urn:microsoft.com/office/officeart/2005/8/layout/radial3"/>
    <dgm:cxn modelId="{6280DFA9-66A9-405D-9156-3770AB969704}" srcId="{6091B69C-41B8-487B-AF05-2BB05BA11FBE}" destId="{FEA9FEF8-3453-4549-AE4C-2E5224322AAF}" srcOrd="2" destOrd="0" parTransId="{3FFF461F-C53F-401F-9320-332D3656646D}" sibTransId="{FE3A5DB6-9801-4BF1-9AA7-E5F00D75A26F}"/>
    <dgm:cxn modelId="{02A99DB9-5BB0-42D9-B089-2C19AF3273AF}" srcId="{6091B69C-41B8-487B-AF05-2BB05BA11FBE}" destId="{4AFE48F1-1175-4685-8402-B8B551EBC9E5}" srcOrd="3" destOrd="0" parTransId="{3C367E54-20A4-4CF3-B773-4E384C3D3798}" sibTransId="{B2225C72-3B8D-4BF9-A2E3-13D06A1C1A32}"/>
    <dgm:cxn modelId="{F29BD903-B388-4277-8E4C-98AB19AD5632}" type="presOf" srcId="{4AFE48F1-1175-4685-8402-B8B551EBC9E5}" destId="{7C45EB2A-97F7-47C4-BC27-B6ED634EEC54}" srcOrd="0" destOrd="0" presId="urn:microsoft.com/office/officeart/2005/8/layout/radial3"/>
    <dgm:cxn modelId="{D4B1ADE9-2B8C-4A3D-BE0A-43D62281DED7}" type="presOf" srcId="{6091B69C-41B8-487B-AF05-2BB05BA11FBE}" destId="{419E8428-50EE-4C87-91FD-232A29E52187}" srcOrd="0" destOrd="0" presId="urn:microsoft.com/office/officeart/2005/8/layout/radial3"/>
    <dgm:cxn modelId="{E7EF7B50-7B98-412F-8173-B425A8B8CE3A}" srcId="{6091B69C-41B8-487B-AF05-2BB05BA11FBE}" destId="{695CC852-0671-4DD3-A052-8EBCCEA81A73}" srcOrd="1" destOrd="0" parTransId="{180D76F3-3B4E-4D61-8DAA-81B793E80EDF}" sibTransId="{032B198C-DADE-42A6-8ED7-F5FC71C76891}"/>
    <dgm:cxn modelId="{785F7E78-4E8D-4F40-A8CA-1CA35ED6991A}" type="presOf" srcId="{FEA9FEF8-3453-4549-AE4C-2E5224322AAF}" destId="{1C0FF2AC-E747-4408-BBEC-C1CBA8F62748}" srcOrd="0" destOrd="0" presId="urn:microsoft.com/office/officeart/2005/8/layout/radial3"/>
    <dgm:cxn modelId="{1FDCA56A-3B20-4F45-9A0C-0AB8338AD187}" srcId="{6091B69C-41B8-487B-AF05-2BB05BA11FBE}" destId="{AF4EADDA-9804-4EF6-8216-0271ED0F4F95}" srcOrd="4" destOrd="0" parTransId="{E5C3719F-51FC-48C4-B44A-9682248CCFD8}" sibTransId="{4BDAF4DD-4AC5-4E51-B2E7-EF2E3F43D950}"/>
    <dgm:cxn modelId="{0FB60F58-B10A-451E-A1FF-C39588C1C1BD}" srcId="{C289C1D1-9DED-4FDC-B4F3-F13905C4B79B}" destId="{6091B69C-41B8-487B-AF05-2BB05BA11FBE}" srcOrd="0" destOrd="0" parTransId="{ECEE578C-135B-4916-B8FE-FB38979DF2B1}" sibTransId="{35F30336-DC06-42E2-8940-AB2E8D3F40BE}"/>
    <dgm:cxn modelId="{256493D3-C1D9-4C5E-BFFD-6BBEF6E5A660}" type="presOf" srcId="{C289C1D1-9DED-4FDC-B4F3-F13905C4B79B}" destId="{1B72D836-8BAA-4935-BDEA-D6CE29E22F52}" srcOrd="0" destOrd="0" presId="urn:microsoft.com/office/officeart/2005/8/layout/radial3"/>
    <dgm:cxn modelId="{E0D271D9-02D1-4D42-B143-EF2933EE1A4F}" srcId="{6091B69C-41B8-487B-AF05-2BB05BA11FBE}" destId="{C1D210B3-A0FB-4495-8B62-9FC859F1ED3D}" srcOrd="0" destOrd="0" parTransId="{185636A7-03D5-41A0-8454-9B949B12D80C}" sibTransId="{E0BAE730-A95F-4972-988E-3304C5CE612D}"/>
    <dgm:cxn modelId="{1FED1744-7357-440F-A178-BA8A507B4CBE}" type="presOf" srcId="{C1D210B3-A0FB-4495-8B62-9FC859F1ED3D}" destId="{2C167591-9297-4CC4-9C1D-FA4425A0C6C8}" srcOrd="0" destOrd="0" presId="urn:microsoft.com/office/officeart/2005/8/layout/radial3"/>
    <dgm:cxn modelId="{BD39C814-F88C-4157-BD28-CC2387780357}" type="presParOf" srcId="{1B72D836-8BAA-4935-BDEA-D6CE29E22F52}" destId="{3EA90758-4BFF-4324-AFBC-CA7EF5E7B888}" srcOrd="0" destOrd="0" presId="urn:microsoft.com/office/officeart/2005/8/layout/radial3"/>
    <dgm:cxn modelId="{17DB074C-604F-4807-AF94-736E28CD4384}" type="presParOf" srcId="{3EA90758-4BFF-4324-AFBC-CA7EF5E7B888}" destId="{419E8428-50EE-4C87-91FD-232A29E52187}" srcOrd="0" destOrd="0" presId="urn:microsoft.com/office/officeart/2005/8/layout/radial3"/>
    <dgm:cxn modelId="{3AC69503-01C1-4C7C-A3A1-DDBD28E9A397}" type="presParOf" srcId="{3EA90758-4BFF-4324-AFBC-CA7EF5E7B888}" destId="{2C167591-9297-4CC4-9C1D-FA4425A0C6C8}" srcOrd="1" destOrd="0" presId="urn:microsoft.com/office/officeart/2005/8/layout/radial3"/>
    <dgm:cxn modelId="{B3BC3121-1F72-4E7C-8516-6F88187A1465}" type="presParOf" srcId="{3EA90758-4BFF-4324-AFBC-CA7EF5E7B888}" destId="{EEF70C50-3EEA-4B1E-9CC4-20010D3580AB}" srcOrd="2" destOrd="0" presId="urn:microsoft.com/office/officeart/2005/8/layout/radial3"/>
    <dgm:cxn modelId="{43F137A2-8E46-4FED-B9AC-2145261AE663}" type="presParOf" srcId="{3EA90758-4BFF-4324-AFBC-CA7EF5E7B888}" destId="{1C0FF2AC-E747-4408-BBEC-C1CBA8F62748}" srcOrd="3" destOrd="0" presId="urn:microsoft.com/office/officeart/2005/8/layout/radial3"/>
    <dgm:cxn modelId="{E1577140-F5AE-49A5-B98B-BB094DB5521C}" type="presParOf" srcId="{3EA90758-4BFF-4324-AFBC-CA7EF5E7B888}" destId="{7C45EB2A-97F7-47C4-BC27-B6ED634EEC54}" srcOrd="4" destOrd="0" presId="urn:microsoft.com/office/officeart/2005/8/layout/radial3"/>
    <dgm:cxn modelId="{997441C4-1371-4B96-8DBE-093511427320}" type="presParOf" srcId="{3EA90758-4BFF-4324-AFBC-CA7EF5E7B888}" destId="{680EA80B-DDD1-40C4-B37F-DAF6F712590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F4571F-476F-437C-8ACF-CB4B3A39F7D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EBCBAD9-6BD1-4234-8F5C-98142FD1F0E8}">
      <dgm:prSet phldrT="[文字]" custT="1"/>
      <dgm:spPr>
        <a:solidFill>
          <a:srgbClr val="FF7C80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</a:rPr>
            <a:t>程序公正</a:t>
          </a:r>
          <a:endParaRPr lang="en-US" altLang="zh-TW" sz="2800" b="1" dirty="0" smtClean="0">
            <a:solidFill>
              <a:schemeClr val="tx1"/>
            </a:solidFill>
          </a:endParaRPr>
        </a:p>
      </dgm:t>
    </dgm:pt>
    <dgm:pt modelId="{EB23E2C9-DF38-482E-96FA-ADF0084B52AD}" type="parTrans" cxnId="{F5242194-EAA0-4367-A8A7-D055FB953BA1}">
      <dgm:prSet/>
      <dgm:spPr/>
      <dgm:t>
        <a:bodyPr/>
        <a:lstStyle/>
        <a:p>
          <a:endParaRPr lang="zh-TW" altLang="en-US"/>
        </a:p>
      </dgm:t>
    </dgm:pt>
    <dgm:pt modelId="{D5CDA432-910C-4B3E-94F1-B925F61BE380}" type="sibTrans" cxnId="{F5242194-EAA0-4367-A8A7-D055FB953BA1}">
      <dgm:prSet/>
      <dgm:spPr/>
      <dgm:t>
        <a:bodyPr/>
        <a:lstStyle/>
        <a:p>
          <a:endParaRPr lang="zh-TW" altLang="en-US"/>
        </a:p>
      </dgm:t>
    </dgm:pt>
    <dgm:pt modelId="{F0307E8E-1F08-4989-AFBC-02A53A1DF398}">
      <dgm:prSet phldrT="[文字]" custT="1"/>
      <dgm:spPr>
        <a:solidFill>
          <a:schemeClr val="accent3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</a:rPr>
            <a:t>修復公正</a:t>
          </a:r>
          <a:endParaRPr lang="en-US" altLang="zh-TW" sz="2800" b="1" dirty="0" smtClean="0">
            <a:solidFill>
              <a:schemeClr val="tx1"/>
            </a:solidFill>
          </a:endParaRPr>
        </a:p>
      </dgm:t>
    </dgm:pt>
    <dgm:pt modelId="{B82E3008-6B8F-41C0-818B-7ABB9737302F}" type="parTrans" cxnId="{C9224E93-8B1F-441B-A175-C7BA143C8EED}">
      <dgm:prSet/>
      <dgm:spPr/>
      <dgm:t>
        <a:bodyPr/>
        <a:lstStyle/>
        <a:p>
          <a:endParaRPr lang="zh-TW" altLang="en-US"/>
        </a:p>
      </dgm:t>
    </dgm:pt>
    <dgm:pt modelId="{800949F9-9F0A-46E1-ABD7-4E714228FA09}" type="sibTrans" cxnId="{C9224E93-8B1F-441B-A175-C7BA143C8EED}">
      <dgm:prSet/>
      <dgm:spPr/>
      <dgm:t>
        <a:bodyPr/>
        <a:lstStyle/>
        <a:p>
          <a:endParaRPr lang="zh-TW" altLang="en-US"/>
        </a:p>
      </dgm:t>
    </dgm:pt>
    <dgm:pt modelId="{2B3EDF26-8840-4FBB-B6C3-FC21D095FC9A}">
      <dgm:prSet phldrT="[文字]" custT="1"/>
      <dgm:spPr>
        <a:solidFill>
          <a:srgbClr val="FF9900"/>
        </a:solidFill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</a:rPr>
            <a:t>實質公正</a:t>
          </a:r>
          <a:endParaRPr lang="zh-TW" altLang="en-US" sz="2800" b="1" dirty="0">
            <a:solidFill>
              <a:schemeClr val="tx1"/>
            </a:solidFill>
          </a:endParaRPr>
        </a:p>
      </dgm:t>
    </dgm:pt>
    <dgm:pt modelId="{A7697295-4868-4061-8862-5C0B244A345B}" type="parTrans" cxnId="{2C2B09F6-2213-4F4D-A297-876757565310}">
      <dgm:prSet/>
      <dgm:spPr/>
      <dgm:t>
        <a:bodyPr/>
        <a:lstStyle/>
        <a:p>
          <a:endParaRPr lang="zh-TW" altLang="en-US"/>
        </a:p>
      </dgm:t>
    </dgm:pt>
    <dgm:pt modelId="{E7258F35-312D-40A7-9376-BCE11B7573D6}" type="sibTrans" cxnId="{2C2B09F6-2213-4F4D-A297-876757565310}">
      <dgm:prSet/>
      <dgm:spPr/>
      <dgm:t>
        <a:bodyPr/>
        <a:lstStyle/>
        <a:p>
          <a:endParaRPr lang="zh-TW" altLang="en-US"/>
        </a:p>
      </dgm:t>
    </dgm:pt>
    <dgm:pt modelId="{85926CCD-6E44-4F6B-91A8-C6099CF08D92}" type="pres">
      <dgm:prSet presAssocID="{B9F4571F-476F-437C-8ACF-CB4B3A39F7DF}" presName="compositeShape" presStyleCnt="0">
        <dgm:presLayoutVars>
          <dgm:chMax val="7"/>
          <dgm:dir/>
          <dgm:resizeHandles val="exact"/>
        </dgm:presLayoutVars>
      </dgm:prSet>
      <dgm:spPr/>
    </dgm:pt>
    <dgm:pt modelId="{48AEFB5B-68D6-4BEB-918C-41EFC6EC3C6A}" type="pres">
      <dgm:prSet presAssocID="{B9F4571F-476F-437C-8ACF-CB4B3A39F7DF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53117D76-0594-413D-A076-F0A991BEFC30}" type="pres">
      <dgm:prSet presAssocID="{B9F4571F-476F-437C-8ACF-CB4B3A39F7DF}" presName="dummy1a" presStyleCnt="0"/>
      <dgm:spPr/>
    </dgm:pt>
    <dgm:pt modelId="{9BC9929C-FC02-40F0-97BA-72888248CB00}" type="pres">
      <dgm:prSet presAssocID="{B9F4571F-476F-437C-8ACF-CB4B3A39F7DF}" presName="dummy1b" presStyleCnt="0"/>
      <dgm:spPr/>
    </dgm:pt>
    <dgm:pt modelId="{FABFF66D-764E-4DB6-B17D-6FF33522B024}" type="pres">
      <dgm:prSet presAssocID="{B9F4571F-476F-437C-8ACF-CB4B3A39F7D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DCAF8E-59BB-4C7D-9E01-580589CF6255}" type="pres">
      <dgm:prSet presAssocID="{B9F4571F-476F-437C-8ACF-CB4B3A39F7DF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991B455E-7BDF-4CBB-84E8-30CED9919113}" type="pres">
      <dgm:prSet presAssocID="{B9F4571F-476F-437C-8ACF-CB4B3A39F7DF}" presName="dummy2a" presStyleCnt="0"/>
      <dgm:spPr/>
    </dgm:pt>
    <dgm:pt modelId="{FAF3342D-FA79-46A2-AE0F-62D52EDE8E03}" type="pres">
      <dgm:prSet presAssocID="{B9F4571F-476F-437C-8ACF-CB4B3A39F7DF}" presName="dummy2b" presStyleCnt="0"/>
      <dgm:spPr/>
    </dgm:pt>
    <dgm:pt modelId="{6B41CFBE-2F2A-45DD-962F-5CFEC19416C1}" type="pres">
      <dgm:prSet presAssocID="{B9F4571F-476F-437C-8ACF-CB4B3A39F7D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E1FA9C-8B28-4074-9C28-72D0D20A80E0}" type="pres">
      <dgm:prSet presAssocID="{B9F4571F-476F-437C-8ACF-CB4B3A39F7DF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600809F3-6326-4694-BC33-E27FD6BFA164}" type="pres">
      <dgm:prSet presAssocID="{B9F4571F-476F-437C-8ACF-CB4B3A39F7DF}" presName="dummy3a" presStyleCnt="0"/>
      <dgm:spPr/>
    </dgm:pt>
    <dgm:pt modelId="{6899E004-5964-4A7A-8351-65C49D808DA9}" type="pres">
      <dgm:prSet presAssocID="{B9F4571F-476F-437C-8ACF-CB4B3A39F7DF}" presName="dummy3b" presStyleCnt="0"/>
      <dgm:spPr/>
    </dgm:pt>
    <dgm:pt modelId="{7C20AA5C-8BED-46FA-BB8D-D0E5E627F903}" type="pres">
      <dgm:prSet presAssocID="{B9F4571F-476F-437C-8ACF-CB4B3A39F7D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24D7C1-073D-4662-8D4D-7712ACB3404A}" type="pres">
      <dgm:prSet presAssocID="{D5CDA432-910C-4B3E-94F1-B925F61BE380}" presName="arrowWedge1" presStyleLbl="fgSibTrans2D1" presStyleIdx="0" presStyleCnt="3"/>
      <dgm:spPr>
        <a:solidFill>
          <a:srgbClr val="0070C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73B207D9-A990-43C4-BA30-C05FF64DE2D2}" type="pres">
      <dgm:prSet presAssocID="{800949F9-9F0A-46E1-ABD7-4E714228FA09}" presName="arrowWedge2" presStyleLbl="fgSibTrans2D1" presStyleIdx="1" presStyleCnt="3"/>
      <dgm:spPr>
        <a:solidFill>
          <a:srgbClr val="0070C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6636FC3F-4A30-47AF-9469-7AAB40E6CD2F}" type="pres">
      <dgm:prSet presAssocID="{E7258F35-312D-40A7-9376-BCE11B7573D6}" presName="arrowWedge3" presStyleLbl="fgSibTrans2D1" presStyleIdx="2" presStyleCnt="3"/>
      <dgm:spPr>
        <a:solidFill>
          <a:srgbClr val="0070C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</dgm:ptLst>
  <dgm:cxnLst>
    <dgm:cxn modelId="{2E8563F9-0607-4F14-A358-B65E2F649FA5}" type="presOf" srcId="{2B3EDF26-8840-4FBB-B6C3-FC21D095FC9A}" destId="{7C20AA5C-8BED-46FA-BB8D-D0E5E627F903}" srcOrd="1" destOrd="0" presId="urn:microsoft.com/office/officeart/2005/8/layout/cycle8"/>
    <dgm:cxn modelId="{2C2B09F6-2213-4F4D-A297-876757565310}" srcId="{B9F4571F-476F-437C-8ACF-CB4B3A39F7DF}" destId="{2B3EDF26-8840-4FBB-B6C3-FC21D095FC9A}" srcOrd="2" destOrd="0" parTransId="{A7697295-4868-4061-8862-5C0B244A345B}" sibTransId="{E7258F35-312D-40A7-9376-BCE11B7573D6}"/>
    <dgm:cxn modelId="{55124CD0-B825-43A1-8B31-69896C9EC7EB}" type="presOf" srcId="{0EBCBAD9-6BD1-4234-8F5C-98142FD1F0E8}" destId="{FABFF66D-764E-4DB6-B17D-6FF33522B024}" srcOrd="1" destOrd="0" presId="urn:microsoft.com/office/officeart/2005/8/layout/cycle8"/>
    <dgm:cxn modelId="{DE95DC28-8DC5-499D-8871-D79F96ECE846}" type="presOf" srcId="{F0307E8E-1F08-4989-AFBC-02A53A1DF398}" destId="{6B41CFBE-2F2A-45DD-962F-5CFEC19416C1}" srcOrd="1" destOrd="0" presId="urn:microsoft.com/office/officeart/2005/8/layout/cycle8"/>
    <dgm:cxn modelId="{68DC7EAC-2EA6-4508-A516-E415432BAC8C}" type="presOf" srcId="{B9F4571F-476F-437C-8ACF-CB4B3A39F7DF}" destId="{85926CCD-6E44-4F6B-91A8-C6099CF08D92}" srcOrd="0" destOrd="0" presId="urn:microsoft.com/office/officeart/2005/8/layout/cycle8"/>
    <dgm:cxn modelId="{3CCBAD9B-ED11-4B1B-B353-295E4DDF2867}" type="presOf" srcId="{0EBCBAD9-6BD1-4234-8F5C-98142FD1F0E8}" destId="{48AEFB5B-68D6-4BEB-918C-41EFC6EC3C6A}" srcOrd="0" destOrd="0" presId="urn:microsoft.com/office/officeart/2005/8/layout/cycle8"/>
    <dgm:cxn modelId="{897EC186-0693-4B65-A259-D0EBD75CEF24}" type="presOf" srcId="{F0307E8E-1F08-4989-AFBC-02A53A1DF398}" destId="{1DDCAF8E-59BB-4C7D-9E01-580589CF6255}" srcOrd="0" destOrd="0" presId="urn:microsoft.com/office/officeart/2005/8/layout/cycle8"/>
    <dgm:cxn modelId="{C9224E93-8B1F-441B-A175-C7BA143C8EED}" srcId="{B9F4571F-476F-437C-8ACF-CB4B3A39F7DF}" destId="{F0307E8E-1F08-4989-AFBC-02A53A1DF398}" srcOrd="1" destOrd="0" parTransId="{B82E3008-6B8F-41C0-818B-7ABB9737302F}" sibTransId="{800949F9-9F0A-46E1-ABD7-4E714228FA09}"/>
    <dgm:cxn modelId="{F5242194-EAA0-4367-A8A7-D055FB953BA1}" srcId="{B9F4571F-476F-437C-8ACF-CB4B3A39F7DF}" destId="{0EBCBAD9-6BD1-4234-8F5C-98142FD1F0E8}" srcOrd="0" destOrd="0" parTransId="{EB23E2C9-DF38-482E-96FA-ADF0084B52AD}" sibTransId="{D5CDA432-910C-4B3E-94F1-B925F61BE380}"/>
    <dgm:cxn modelId="{29343BC1-FB85-4F5A-A1BB-32A6C6258FE3}" type="presOf" srcId="{2B3EDF26-8840-4FBB-B6C3-FC21D095FC9A}" destId="{84E1FA9C-8B28-4074-9C28-72D0D20A80E0}" srcOrd="0" destOrd="0" presId="urn:microsoft.com/office/officeart/2005/8/layout/cycle8"/>
    <dgm:cxn modelId="{92176A17-EF6A-4391-9D57-52320304248B}" type="presParOf" srcId="{85926CCD-6E44-4F6B-91A8-C6099CF08D92}" destId="{48AEFB5B-68D6-4BEB-918C-41EFC6EC3C6A}" srcOrd="0" destOrd="0" presId="urn:microsoft.com/office/officeart/2005/8/layout/cycle8"/>
    <dgm:cxn modelId="{02BDB51C-79EE-4CDF-A2DC-5F84E6DA3857}" type="presParOf" srcId="{85926CCD-6E44-4F6B-91A8-C6099CF08D92}" destId="{53117D76-0594-413D-A076-F0A991BEFC30}" srcOrd="1" destOrd="0" presId="urn:microsoft.com/office/officeart/2005/8/layout/cycle8"/>
    <dgm:cxn modelId="{DC38F3E1-C1E5-4659-A005-7ADAD7F5D2DA}" type="presParOf" srcId="{85926CCD-6E44-4F6B-91A8-C6099CF08D92}" destId="{9BC9929C-FC02-40F0-97BA-72888248CB00}" srcOrd="2" destOrd="0" presId="urn:microsoft.com/office/officeart/2005/8/layout/cycle8"/>
    <dgm:cxn modelId="{DBC90CC7-4D68-4EFF-82CA-CA0F6D25A325}" type="presParOf" srcId="{85926CCD-6E44-4F6B-91A8-C6099CF08D92}" destId="{FABFF66D-764E-4DB6-B17D-6FF33522B024}" srcOrd="3" destOrd="0" presId="urn:microsoft.com/office/officeart/2005/8/layout/cycle8"/>
    <dgm:cxn modelId="{57ED65B4-1235-4DB3-9950-8B169193972A}" type="presParOf" srcId="{85926CCD-6E44-4F6B-91A8-C6099CF08D92}" destId="{1DDCAF8E-59BB-4C7D-9E01-580589CF6255}" srcOrd="4" destOrd="0" presId="urn:microsoft.com/office/officeart/2005/8/layout/cycle8"/>
    <dgm:cxn modelId="{F6969E18-6CB8-43A0-B1B0-C2E1A0A4C047}" type="presParOf" srcId="{85926CCD-6E44-4F6B-91A8-C6099CF08D92}" destId="{991B455E-7BDF-4CBB-84E8-30CED9919113}" srcOrd="5" destOrd="0" presId="urn:microsoft.com/office/officeart/2005/8/layout/cycle8"/>
    <dgm:cxn modelId="{8315DD9C-3A52-48B2-844E-2F1F9B520062}" type="presParOf" srcId="{85926CCD-6E44-4F6B-91A8-C6099CF08D92}" destId="{FAF3342D-FA79-46A2-AE0F-62D52EDE8E03}" srcOrd="6" destOrd="0" presId="urn:microsoft.com/office/officeart/2005/8/layout/cycle8"/>
    <dgm:cxn modelId="{DC0249EF-F218-4BAA-A056-A3CA5926BD99}" type="presParOf" srcId="{85926CCD-6E44-4F6B-91A8-C6099CF08D92}" destId="{6B41CFBE-2F2A-45DD-962F-5CFEC19416C1}" srcOrd="7" destOrd="0" presId="urn:microsoft.com/office/officeart/2005/8/layout/cycle8"/>
    <dgm:cxn modelId="{0219217D-AFD1-43F7-B3ED-DE5A996E37F8}" type="presParOf" srcId="{85926CCD-6E44-4F6B-91A8-C6099CF08D92}" destId="{84E1FA9C-8B28-4074-9C28-72D0D20A80E0}" srcOrd="8" destOrd="0" presId="urn:microsoft.com/office/officeart/2005/8/layout/cycle8"/>
    <dgm:cxn modelId="{4095C42D-61C4-4A43-B440-1F8EC31A4411}" type="presParOf" srcId="{85926CCD-6E44-4F6B-91A8-C6099CF08D92}" destId="{600809F3-6326-4694-BC33-E27FD6BFA164}" srcOrd="9" destOrd="0" presId="urn:microsoft.com/office/officeart/2005/8/layout/cycle8"/>
    <dgm:cxn modelId="{2591DAB1-C59E-4BFC-B66E-FB6989EE4AF0}" type="presParOf" srcId="{85926CCD-6E44-4F6B-91A8-C6099CF08D92}" destId="{6899E004-5964-4A7A-8351-65C49D808DA9}" srcOrd="10" destOrd="0" presId="urn:microsoft.com/office/officeart/2005/8/layout/cycle8"/>
    <dgm:cxn modelId="{3BAE1E44-F4C0-4C64-AB1B-669B6C387EF0}" type="presParOf" srcId="{85926CCD-6E44-4F6B-91A8-C6099CF08D92}" destId="{7C20AA5C-8BED-46FA-BB8D-D0E5E627F903}" srcOrd="11" destOrd="0" presId="urn:microsoft.com/office/officeart/2005/8/layout/cycle8"/>
    <dgm:cxn modelId="{4B3E7BF6-301A-4BDA-BAFD-F1938F6E367D}" type="presParOf" srcId="{85926CCD-6E44-4F6B-91A8-C6099CF08D92}" destId="{3924D7C1-073D-4662-8D4D-7712ACB3404A}" srcOrd="12" destOrd="0" presId="urn:microsoft.com/office/officeart/2005/8/layout/cycle8"/>
    <dgm:cxn modelId="{3ACE6526-FAB9-4A6E-83CE-D3E48604019A}" type="presParOf" srcId="{85926CCD-6E44-4F6B-91A8-C6099CF08D92}" destId="{73B207D9-A990-43C4-BA30-C05FF64DE2D2}" srcOrd="13" destOrd="0" presId="urn:microsoft.com/office/officeart/2005/8/layout/cycle8"/>
    <dgm:cxn modelId="{44FDEC00-B54B-42E4-B5F1-2C3BB5A147C7}" type="presParOf" srcId="{85926CCD-6E44-4F6B-91A8-C6099CF08D92}" destId="{6636FC3F-4A30-47AF-9469-7AAB40E6CD2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E8428-50EE-4C87-91FD-232A29E52187}">
      <dsp:nvSpPr>
        <dsp:cNvPr id="0" name=""/>
        <dsp:cNvSpPr/>
      </dsp:nvSpPr>
      <dsp:spPr>
        <a:xfrm>
          <a:off x="2268350" y="1389503"/>
          <a:ext cx="3174505" cy="2738052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ts val="4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安全</a:t>
          </a:r>
          <a:endParaRPr lang="en-US" altLang="zh-TW" sz="6500" kern="1200" dirty="0" smtClean="0"/>
        </a:p>
        <a:p>
          <a:pPr lvl="0" algn="ctr" defTabSz="2889250">
            <a:lnSpc>
              <a:spcPts val="4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文化</a:t>
          </a:r>
          <a:endParaRPr lang="zh-TW" altLang="en-US" sz="6500" kern="1200" dirty="0"/>
        </a:p>
      </dsp:txBody>
      <dsp:txXfrm>
        <a:off x="2733245" y="1790481"/>
        <a:ext cx="2244715" cy="1936096"/>
      </dsp:txXfrm>
    </dsp:sp>
    <dsp:sp modelId="{2C167591-9297-4CC4-9C1D-FA4425A0C6C8}">
      <dsp:nvSpPr>
        <dsp:cNvPr id="0" name=""/>
        <dsp:cNvSpPr/>
      </dsp:nvSpPr>
      <dsp:spPr>
        <a:xfrm>
          <a:off x="3246752" y="245552"/>
          <a:ext cx="1333332" cy="1333332"/>
        </a:xfrm>
        <a:prstGeom prst="ellipse">
          <a:avLst/>
        </a:prstGeom>
        <a:solidFill>
          <a:srgbClr val="FF7C8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公正</a:t>
          </a:r>
          <a:endParaRPr lang="en-US" altLang="zh-TW" sz="2400" kern="1200" dirty="0" smtClean="0"/>
        </a:p>
        <a:p>
          <a:pPr lvl="0" algn="ctr" defTabSz="10668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文化</a:t>
          </a:r>
          <a:endParaRPr lang="zh-TW" altLang="en-US" sz="2400" kern="1200" dirty="0"/>
        </a:p>
      </dsp:txBody>
      <dsp:txXfrm>
        <a:off x="3442014" y="440814"/>
        <a:ext cx="942808" cy="942808"/>
      </dsp:txXfrm>
    </dsp:sp>
    <dsp:sp modelId="{EEF70C50-3EEA-4B1E-9CC4-20010D3580AB}">
      <dsp:nvSpPr>
        <dsp:cNvPr id="0" name=""/>
        <dsp:cNvSpPr/>
      </dsp:nvSpPr>
      <dsp:spPr>
        <a:xfrm>
          <a:off x="4994577" y="1313619"/>
          <a:ext cx="1333332" cy="1333332"/>
        </a:xfrm>
        <a:prstGeom prst="ellipse">
          <a:avLst/>
        </a:prstGeom>
        <a:solidFill>
          <a:srgbClr val="FFFF99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彈性</a:t>
          </a:r>
          <a:endParaRPr lang="en-US" altLang="zh-TW" sz="2400" kern="1200" dirty="0" smtClean="0"/>
        </a:p>
        <a:p>
          <a:pPr lvl="0" algn="ctr" defTabSz="10668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文化</a:t>
          </a:r>
          <a:endParaRPr lang="zh-TW" altLang="en-US" sz="2400" kern="1200" dirty="0"/>
        </a:p>
      </dsp:txBody>
      <dsp:txXfrm>
        <a:off x="5189839" y="1508881"/>
        <a:ext cx="942808" cy="942808"/>
      </dsp:txXfrm>
    </dsp:sp>
    <dsp:sp modelId="{1C0FF2AC-E747-4408-BBEC-C1CBA8F62748}">
      <dsp:nvSpPr>
        <dsp:cNvPr id="0" name=""/>
        <dsp:cNvSpPr/>
      </dsp:nvSpPr>
      <dsp:spPr>
        <a:xfrm>
          <a:off x="4746170" y="3060758"/>
          <a:ext cx="1275559" cy="13194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警覺</a:t>
          </a:r>
          <a:endParaRPr lang="en-US" altLang="zh-TW" sz="2400" kern="1200" dirty="0" smtClean="0"/>
        </a:p>
        <a:p>
          <a:pPr lvl="0" algn="ctr" defTabSz="10668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文化</a:t>
          </a:r>
          <a:endParaRPr lang="zh-TW" altLang="en-US" sz="2400" kern="1200" dirty="0"/>
        </a:p>
      </dsp:txBody>
      <dsp:txXfrm>
        <a:off x="4932971" y="3253983"/>
        <a:ext cx="901957" cy="932976"/>
      </dsp:txXfrm>
    </dsp:sp>
    <dsp:sp modelId="{7C45EB2A-97F7-47C4-BC27-B6ED634EEC54}">
      <dsp:nvSpPr>
        <dsp:cNvPr id="0" name=""/>
        <dsp:cNvSpPr/>
      </dsp:nvSpPr>
      <dsp:spPr>
        <a:xfrm>
          <a:off x="1594433" y="3034102"/>
          <a:ext cx="1333332" cy="1333332"/>
        </a:xfrm>
        <a:prstGeom prst="ellipse">
          <a:avLst/>
        </a:prstGeom>
        <a:solidFill>
          <a:srgbClr val="CC99FF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學習</a:t>
          </a:r>
          <a:endParaRPr lang="en-US" altLang="zh-TW" sz="2400" kern="1200" dirty="0" smtClean="0"/>
        </a:p>
        <a:p>
          <a:pPr lvl="0" algn="ctr" defTabSz="10668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文化</a:t>
          </a:r>
          <a:endParaRPr lang="zh-TW" altLang="en-US" sz="2400" kern="1200" dirty="0"/>
        </a:p>
      </dsp:txBody>
      <dsp:txXfrm>
        <a:off x="1789695" y="3229364"/>
        <a:ext cx="942808" cy="942808"/>
      </dsp:txXfrm>
    </dsp:sp>
    <dsp:sp modelId="{680EA80B-DDD1-40C4-B37F-DAF6F7125908}">
      <dsp:nvSpPr>
        <dsp:cNvPr id="0" name=""/>
        <dsp:cNvSpPr/>
      </dsp:nvSpPr>
      <dsp:spPr>
        <a:xfrm>
          <a:off x="1531568" y="1316467"/>
          <a:ext cx="1333332" cy="1333332"/>
        </a:xfrm>
        <a:prstGeom prst="ellipse">
          <a:avLst/>
        </a:prstGeom>
        <a:solidFill>
          <a:srgbClr val="FF9900">
            <a:alpha val="49804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報告</a:t>
          </a:r>
          <a:endParaRPr lang="en-US" altLang="zh-TW" sz="2400" kern="1200" dirty="0" smtClean="0"/>
        </a:p>
        <a:p>
          <a:pPr lvl="0" algn="ctr" defTabSz="10668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文化</a:t>
          </a:r>
          <a:endParaRPr lang="zh-TW" altLang="en-US" sz="2400" kern="1200" dirty="0"/>
        </a:p>
      </dsp:txBody>
      <dsp:txXfrm>
        <a:off x="1726830" y="1511729"/>
        <a:ext cx="942808" cy="942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EFB5B-68D6-4BEB-918C-41EFC6EC3C6A}">
      <dsp:nvSpPr>
        <dsp:cNvPr id="0" name=""/>
        <dsp:cNvSpPr/>
      </dsp:nvSpPr>
      <dsp:spPr>
        <a:xfrm>
          <a:off x="1869450" y="334602"/>
          <a:ext cx="4324094" cy="4324094"/>
        </a:xfrm>
        <a:prstGeom prst="pie">
          <a:avLst>
            <a:gd name="adj1" fmla="val 16200000"/>
            <a:gd name="adj2" fmla="val 1800000"/>
          </a:avLst>
        </a:prstGeom>
        <a:solidFill>
          <a:srgbClr val="FF7C8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</a:rPr>
            <a:t>程序公正</a:t>
          </a:r>
          <a:endParaRPr lang="en-US" altLang="zh-TW" sz="2800" b="1" kern="1200" dirty="0" smtClean="0">
            <a:solidFill>
              <a:schemeClr val="tx1"/>
            </a:solidFill>
          </a:endParaRPr>
        </a:p>
      </dsp:txBody>
      <dsp:txXfrm>
        <a:off x="4148351" y="1250898"/>
        <a:ext cx="1544319" cy="1286933"/>
      </dsp:txXfrm>
    </dsp:sp>
    <dsp:sp modelId="{1DDCAF8E-59BB-4C7D-9E01-580589CF6255}">
      <dsp:nvSpPr>
        <dsp:cNvPr id="0" name=""/>
        <dsp:cNvSpPr/>
      </dsp:nvSpPr>
      <dsp:spPr>
        <a:xfrm>
          <a:off x="1780395" y="489034"/>
          <a:ext cx="4324094" cy="4324094"/>
        </a:xfrm>
        <a:prstGeom prst="pie">
          <a:avLst>
            <a:gd name="adj1" fmla="val 1800000"/>
            <a:gd name="adj2" fmla="val 9000000"/>
          </a:avLst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</a:rPr>
            <a:t>修復公正</a:t>
          </a:r>
          <a:endParaRPr lang="en-US" altLang="zh-TW" sz="2800" b="1" kern="1200" dirty="0" smtClean="0">
            <a:solidFill>
              <a:schemeClr val="tx1"/>
            </a:solidFill>
          </a:endParaRPr>
        </a:p>
      </dsp:txBody>
      <dsp:txXfrm>
        <a:off x="2809941" y="3294548"/>
        <a:ext cx="2316479" cy="1132501"/>
      </dsp:txXfrm>
    </dsp:sp>
    <dsp:sp modelId="{84E1FA9C-8B28-4074-9C28-72D0D20A80E0}">
      <dsp:nvSpPr>
        <dsp:cNvPr id="0" name=""/>
        <dsp:cNvSpPr/>
      </dsp:nvSpPr>
      <dsp:spPr>
        <a:xfrm>
          <a:off x="1691339" y="334602"/>
          <a:ext cx="4324094" cy="4324094"/>
        </a:xfrm>
        <a:prstGeom prst="pie">
          <a:avLst>
            <a:gd name="adj1" fmla="val 9000000"/>
            <a:gd name="adj2" fmla="val 16200000"/>
          </a:avLst>
        </a:prstGeom>
        <a:solidFill>
          <a:srgbClr val="FF99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tx1"/>
              </a:solidFill>
            </a:rPr>
            <a:t>實質公正</a:t>
          </a:r>
          <a:endParaRPr lang="zh-TW" altLang="en-US" sz="2800" b="1" kern="1200" dirty="0">
            <a:solidFill>
              <a:schemeClr val="tx1"/>
            </a:solidFill>
          </a:endParaRPr>
        </a:p>
      </dsp:txBody>
      <dsp:txXfrm>
        <a:off x="2192213" y="1250898"/>
        <a:ext cx="1544319" cy="1286933"/>
      </dsp:txXfrm>
    </dsp:sp>
    <dsp:sp modelId="{3924D7C1-073D-4662-8D4D-7712ACB3404A}">
      <dsp:nvSpPr>
        <dsp:cNvPr id="0" name=""/>
        <dsp:cNvSpPr/>
      </dsp:nvSpPr>
      <dsp:spPr>
        <a:xfrm>
          <a:off x="1602125" y="66920"/>
          <a:ext cx="4859459" cy="485945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0070C0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207D9-A990-43C4-BA30-C05FF64DE2D2}">
      <dsp:nvSpPr>
        <dsp:cNvPr id="0" name=""/>
        <dsp:cNvSpPr/>
      </dsp:nvSpPr>
      <dsp:spPr>
        <a:xfrm>
          <a:off x="1512712" y="221079"/>
          <a:ext cx="4859459" cy="485945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0070C0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6FC3F-4A30-47AF-9469-7AAB40E6CD2F}">
      <dsp:nvSpPr>
        <dsp:cNvPr id="0" name=""/>
        <dsp:cNvSpPr/>
      </dsp:nvSpPr>
      <dsp:spPr>
        <a:xfrm>
          <a:off x="1423300" y="66920"/>
          <a:ext cx="4859459" cy="485945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0070C0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451176-8A29-4343-9967-79E5426CF926}" type="datetimeFigureOut">
              <a:rPr lang="zh-TW" altLang="en-US"/>
              <a:pPr>
                <a:defRPr/>
              </a:pPr>
              <a:t>2022/7/18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300" tIns="45650" rIns="91300" bIns="4565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300" tIns="45650" rIns="91300" bIns="456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88C3E9-DD46-4BD3-99C0-2E48E36362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738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00" tIns="45650" rIns="91300" bIns="4565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D309E2-201F-4E37-9729-53E36DDD5B3E}" type="datetimeFigureOut">
              <a:rPr lang="zh-TW" altLang="en-US"/>
              <a:pPr>
                <a:defRPr/>
              </a:pPr>
              <a:t>2022/7/18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0" tIns="45650" rIns="91300" bIns="4565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300" tIns="45650" rIns="91300" bIns="4565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300" tIns="45650" rIns="91300" bIns="4565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300" tIns="45650" rIns="91300" bIns="456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5072C7-027F-45F9-953E-FB3AAB4F3E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2420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775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82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54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838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38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238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438" indent="-22542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B7DA27-8601-49D5-9890-C17C701BC565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0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9940" name="投影片編號版面配置區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A326A8E-695D-42B3-BE64-B392ECF1E86F}" type="slidenum">
              <a:rPr lang="zh-TW" altLang="en-US" smtClean="0"/>
              <a:pPr/>
              <a:t>10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6126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1988" name="投影片編號版面配置區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7609656-33F1-4AC1-9EB8-0B27E4505161}" type="slidenum">
              <a:rPr lang="zh-TW" altLang="en-US" smtClean="0"/>
              <a:pPr/>
              <a:t>11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98957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4036" name="投影片編號版面配置區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18D7870-C189-465A-B2A9-3DC6F5D0302A}" type="slidenum">
              <a:rPr lang="zh-TW" altLang="en-US" smtClean="0"/>
              <a:pPr/>
              <a:t>12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7329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E77EE19-6D4F-4B1E-8F8F-1C80841FEAA3}" type="slidenum">
              <a:rPr lang="zh-TW" altLang="en-US" smtClean="0"/>
              <a:pPr/>
              <a:t>13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72730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8132" name="投影片編號版面配置區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402C1BA-3009-41D1-BD7C-D3C2C3C40031}" type="slidenum">
              <a:rPr lang="zh-TW" altLang="en-US" smtClean="0"/>
              <a:pPr/>
              <a:t>14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19811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0180" name="投影片編號版面配置區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615EC3B-7E60-4522-B7A0-DBAE4D13C763}" type="slidenum">
              <a:rPr lang="zh-TW" altLang="en-US" smtClean="0"/>
              <a:pPr/>
              <a:t>15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69388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F3A3F22-D66A-4F08-AFE5-9E02EAEF93F8}" type="slidenum">
              <a:rPr lang="zh-TW" altLang="en-US" smtClean="0"/>
              <a:pPr/>
              <a:t>16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92815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B8F762C-1D96-484B-99A4-DDA817414AAB}" type="slidenum">
              <a:rPr lang="zh-TW" altLang="en-US" smtClean="0"/>
              <a:pPr/>
              <a:t>17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24436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D6AF28F-0F23-4852-BA33-D69609E9CD09}" type="slidenum">
              <a:rPr lang="zh-TW" altLang="en-US" smtClean="0"/>
              <a:pPr/>
              <a:t>18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39323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47B420A-5B98-4896-96E0-70507D5FD984}" type="slidenum">
              <a:rPr lang="zh-TW" altLang="en-US" smtClean="0"/>
              <a:pPr/>
              <a:t>19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9282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32877EF-D9EF-466A-A881-45BACBA25AA8}" type="slidenum">
              <a:rPr lang="zh-TW" altLang="en-US" smtClean="0"/>
              <a:pPr/>
              <a:t>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00232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8D572ED-23BD-43E8-BFAA-D636069D94E0}" type="slidenum">
              <a:rPr lang="zh-TW" altLang="en-US" smtClean="0"/>
              <a:pPr/>
              <a:t>20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38648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B0D5762-7546-4099-9156-FF988206B43C}" type="slidenum">
              <a:rPr lang="zh-TW" altLang="en-US" smtClean="0"/>
              <a:pPr/>
              <a:t>21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06223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B0B3290-15E5-4144-8ACC-2EB13CF4744C}" type="slidenum">
              <a:rPr lang="zh-TW" altLang="en-US" smtClean="0"/>
              <a:pPr/>
              <a:t>22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67126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33F69BD-C9B0-4523-847F-3A16FD83474A}" type="slidenum">
              <a:rPr lang="zh-TW" altLang="en-US" smtClean="0"/>
              <a:pPr/>
              <a:t>23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67690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A60E7A0-D45A-4F40-9026-37A405E1A5E6}" type="slidenum">
              <a:rPr lang="zh-TW" altLang="en-US" smtClean="0"/>
              <a:pPr/>
              <a:t>24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76610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7DF817E-E0E0-44A4-982B-C2F9D906783A}" type="slidenum">
              <a:rPr lang="zh-TW" altLang="en-US" smtClean="0"/>
              <a:pPr/>
              <a:t>25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85301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0975" indent="-180975" defTabSz="457200"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8045835-EF33-4BD7-B317-17C402C1F1C5}" type="slidenum">
              <a:rPr lang="zh-TW" altLang="en-US" smtClean="0"/>
              <a:pPr/>
              <a:t>26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1698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3F0D8DD-8BAC-4D06-BF40-94EDF14C22D1}" type="slidenum">
              <a:rPr lang="zh-TW" altLang="en-US" smtClean="0"/>
              <a:pPr/>
              <a:t>27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954126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768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AE5C2FF-4AD1-4F43-8D9E-D0E0C3566FF0}" type="slidenum">
              <a:rPr lang="zh-TW" altLang="en-US" smtClean="0"/>
              <a:pPr/>
              <a:t>28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201286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2752285-0C3B-490A-9360-868F2062CEBE}" type="slidenum">
              <a:rPr lang="zh-TW" altLang="en-US" smtClean="0"/>
              <a:pPr/>
              <a:t>29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8486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029E47D-1450-4D91-9659-3F07DA97AEA0}" type="slidenum">
              <a:rPr lang="zh-TW" altLang="en-US" smtClean="0"/>
              <a:pPr/>
              <a:t>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74630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73520A7-6F0E-43E4-A998-290867C62A8A}" type="slidenum">
              <a:rPr lang="zh-TW" altLang="en-US" smtClean="0"/>
              <a:pPr/>
              <a:t>30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56363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82948" name="投影片編號版面配置區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C06EC0C-3B87-418D-8D0B-F409A552871D}" type="slidenum">
              <a:rPr lang="zh-TW" altLang="en-US" smtClean="0"/>
              <a:pPr/>
              <a:t>31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582436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849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373FDAA-2D62-42C4-83A4-6038F79C4DDE}" type="slidenum">
              <a:rPr lang="zh-TW" altLang="en-US" smtClean="0"/>
              <a:pPr/>
              <a:t>32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9953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EE9EBBD-5EC7-4E21-9850-45EE3F5BCD72}" type="slidenum">
              <a:rPr lang="zh-TW" altLang="en-US" smtClean="0"/>
              <a:pPr/>
              <a:t>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8175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1363" indent="-2841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4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86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813" indent="-227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F28CF48-1F09-4056-8ACB-B893846B8F83}" type="slidenum">
              <a:rPr lang="zh-TW" altLang="en-US" smtClean="0"/>
              <a:pPr/>
              <a:t>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94099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64A8340-1ACE-47DC-824A-35F8BDDE6C52}" type="slidenum">
              <a:rPr lang="zh-TW" altLang="en-US" smtClean="0"/>
              <a:pPr/>
              <a:t>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49112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3796" name="投影片編號版面配置區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DBC71EC-87F5-46F6-97EA-A1B7692EF0BA}" type="slidenum">
              <a:rPr lang="zh-TW" altLang="en-US" smtClean="0"/>
              <a:pPr/>
              <a:t>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90728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1028A6C-52D7-4FD8-A378-406A355E5611}" type="slidenum">
              <a:rPr lang="zh-TW" altLang="en-US" smtClean="0"/>
              <a:pPr/>
              <a:t>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52480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7892" name="投影片編號版面配置區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32042D4-91B1-4394-BD90-2C834D0964C4}" type="slidenum">
              <a:rPr lang="zh-TW" altLang="en-US" smtClean="0"/>
              <a:pPr/>
              <a:t>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2013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FC00-A4FE-4049-92B4-CFD4F493C0B8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6E25-74DD-4DC2-9FC4-7B35B73AFF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88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C56B3-CA84-4F5C-BCA2-7A185F7F2247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00574-28D7-4A3C-8212-54E60A890F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904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800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800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3EEB-E2C1-4522-BEE8-2B9A085B0CF9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851E-7C90-455E-AEB0-38D779D8BB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6629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2D26-5B99-4938-A4A4-7DACA6498553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6449-6649-4001-9B03-50C0DBE5E5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2216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800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800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3D7E-8D80-4B5B-BF3D-CA4CB4D54073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04D6-D7A4-46C2-B2BA-3C2DF6CFD4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302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66457-C769-4B7F-A4F2-8A56A4DB53D9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FAAD8-5F27-4BCC-BF66-FFF9911456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7914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2D106-346D-4ACD-8EFB-8F4E57A84F45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871-E956-4D75-922A-9F8A941467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712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A1B0-1281-4E16-B4CE-A17756A593E0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4311-9096-4656-AC95-74824C75BE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523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7D3C1-5E9D-41F4-BE48-8A2EBBEF850D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2BB0-FDC9-4062-9521-B87C4DD8E9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940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5300-9248-4B5F-9FCF-43BCADF944D8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C8EE6-D205-470A-8F76-5AB4AA8862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1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8518-0F3B-4C05-9B77-08B0A9B04250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88C1-E90A-4F0A-A402-A88AB9C6A0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619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ADD1-1FD8-4BA9-B869-DE0A2F899586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61C5-32A8-4BBB-A7E9-8DF90950AD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064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8DF2-9126-4A4F-B6A6-5CB915713FC2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4E8F-7B6F-4EE2-BE4B-E2E566D9E3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743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F947B-CC18-4B26-89DE-DBFE6F50650E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6317-341A-426D-8CB2-3FDB010B01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356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3CF5B-9BC7-48DB-902E-8D64DBA7E4BF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B5D1-961E-4C44-B3A8-1CAE798769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54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0CDF-6AD0-4F7E-8396-F7464D8F2B3E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E46F4-80E5-42A7-A1E5-592A9FC7F2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20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898989"/>
                </a:solidFill>
                <a:latin typeface="Trebuchet MS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2FAFB1B-0547-4362-A27D-72868E4CFE7D}" type="datetime1">
              <a:rPr lang="en-US" altLang="zh-TW"/>
              <a:pPr>
                <a:defRPr/>
              </a:pPr>
              <a:t>7/18/2022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  <a:latin typeface="Trebuchet MS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CC7F99D7-BF7C-4F6E-BF38-E889460672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00" r:id="rId1"/>
    <p:sldLayoutId id="2147488901" r:id="rId2"/>
    <p:sldLayoutId id="2147488902" r:id="rId3"/>
    <p:sldLayoutId id="2147488903" r:id="rId4"/>
    <p:sldLayoutId id="2147488904" r:id="rId5"/>
    <p:sldLayoutId id="2147488905" r:id="rId6"/>
    <p:sldLayoutId id="2147488906" r:id="rId7"/>
    <p:sldLayoutId id="2147488907" r:id="rId8"/>
    <p:sldLayoutId id="2147488908" r:id="rId9"/>
    <p:sldLayoutId id="2147488909" r:id="rId10"/>
    <p:sldLayoutId id="2147488910" r:id="rId11"/>
    <p:sldLayoutId id="2147488911" r:id="rId12"/>
    <p:sldLayoutId id="2147488912" r:id="rId13"/>
    <p:sldLayoutId id="2147488913" r:id="rId14"/>
    <p:sldLayoutId id="2147488914" r:id="rId15"/>
    <p:sldLayoutId id="2147488915" r:id="rId16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__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0.png"/><Relationship Id="rId18" Type="http://schemas.openxmlformats.org/officeDocument/2006/relationships/oleObject" Target="../embeddings/Microsoft_Excel___6.xls"/><Relationship Id="rId3" Type="http://schemas.openxmlformats.org/officeDocument/2006/relationships/notesSlide" Target="../notesSlides/notesSlide24.xml"/><Relationship Id="rId21" Type="http://schemas.openxmlformats.org/officeDocument/2006/relationships/oleObject" Target="../embeddings/Microsoft_Excel___7.xls"/><Relationship Id="rId7" Type="http://schemas.openxmlformats.org/officeDocument/2006/relationships/image" Target="../media/image18.png"/><Relationship Id="rId12" Type="http://schemas.openxmlformats.org/officeDocument/2006/relationships/oleObject" Target="../embeddings/Microsoft_Excel___4.xls"/><Relationship Id="rId17" Type="http://schemas.openxmlformats.org/officeDocument/2006/relationships/oleObject" Target="../embeddings/oleObject6.bin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1.png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__2.xls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Microsoft_Excel___8.xls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Microsoft_Excel___5.xls"/><Relationship Id="rId23" Type="http://schemas.openxmlformats.org/officeDocument/2006/relationships/oleObject" Target="../embeddings/oleObject8.bin"/><Relationship Id="rId10" Type="http://schemas.openxmlformats.org/officeDocument/2006/relationships/image" Target="../media/image19.png"/><Relationship Id="rId19" Type="http://schemas.openxmlformats.org/officeDocument/2006/relationships/image" Target="../media/image22.png"/><Relationship Id="rId4" Type="http://schemas.openxmlformats.org/officeDocument/2006/relationships/image" Target="../media/image6.jpeg"/><Relationship Id="rId9" Type="http://schemas.openxmlformats.org/officeDocument/2006/relationships/oleObject" Target="../embeddings/Microsoft_Excel___3.xls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3.png"/><Relationship Id="rId5" Type="http://schemas.openxmlformats.org/officeDocument/2006/relationships/image" Target="../media/image27.emf"/><Relationship Id="rId10" Type="http://schemas.openxmlformats.org/officeDocument/2006/relationships/image" Target="../media/image32.png"/><Relationship Id="rId4" Type="http://schemas.openxmlformats.org/officeDocument/2006/relationships/image" Target="../media/image26.emf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77850" y="2143125"/>
            <a:ext cx="11252200" cy="2066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zh-TW" altLang="en-US" sz="6000" b="1" dirty="0">
                <a:latin typeface="+mn-ea"/>
                <a:ea typeface="+mn-ea"/>
                <a:cs typeface="Arial" panose="020B0604020202020204" pitchFamily="34" charset="0"/>
              </a:rPr>
              <a:t>高雄國際航空站</a:t>
            </a:r>
            <a:endParaRPr lang="en-US" altLang="zh-TW" sz="6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anose="020B0604020202020204" pitchFamily="34" charset="0"/>
              </a:rPr>
              <a:t>安全管理系統運作及經驗分享</a:t>
            </a:r>
          </a:p>
        </p:txBody>
      </p:sp>
      <p:sp>
        <p:nvSpPr>
          <p:cNvPr id="4" name="副標題 2"/>
          <p:cNvSpPr txBox="1">
            <a:spLocks/>
          </p:cNvSpPr>
          <p:nvPr/>
        </p:nvSpPr>
        <p:spPr bwMode="auto">
          <a:xfrm>
            <a:off x="3171825" y="4849813"/>
            <a:ext cx="5848350" cy="1157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32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報告人：主任</a:t>
            </a:r>
            <a:r>
              <a:rPr kumimoji="0" lang="zh-TW" altLang="en-US" sz="32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航務員 丁玲</a:t>
            </a:r>
            <a:endParaRPr kumimoji="0" lang="en-US" altLang="zh-TW" sz="3200" b="1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cs typeface="Arial" panose="020B0604020202020204" pitchFamily="34" charset="0"/>
              </a:rPr>
              <a:t>日期：</a:t>
            </a:r>
            <a:r>
              <a:rPr kumimoji="0" lang="en-US" altLang="zh-TW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111.05.11</a:t>
            </a:r>
            <a:endParaRPr kumimoji="0" lang="en-US" altLang="zh-TW" sz="3200" b="1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字方塊 5"/>
          <p:cNvSpPr txBox="1">
            <a:spLocks noChangeArrowheads="1"/>
          </p:cNvSpPr>
          <p:nvPr/>
        </p:nvSpPr>
        <p:spPr bwMode="auto">
          <a:xfrm>
            <a:off x="1001713" y="1871663"/>
            <a:ext cx="107219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6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人為因素(HF)</a:t>
            </a:r>
            <a:r>
              <a:rPr lang="zh-TW" altLang="zh-TW"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議題已被視為</a:t>
            </a:r>
            <a:r>
              <a:rPr lang="zh-TW" altLang="zh-TW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改變管理</a:t>
            </a:r>
            <a:r>
              <a:rPr lang="zh-TW" altLang="zh-TW"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r>
              <a:rPr lang="zh-TW" altLang="zh-TW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的一部分</a:t>
            </a:r>
            <a:r>
              <a:rPr lang="zh-TW" altLang="zh-TW"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，並且在適當的情況下，組織已將適當的HF/以人為本的</a:t>
            </a:r>
            <a:r>
              <a:rPr lang="zh-TW" altLang="zh-TW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設計標準應用</a:t>
            </a:r>
            <a:r>
              <a:rPr lang="zh-TW" altLang="zh-TW"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zh-TW" sz="3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設備和物理環境設計。</a:t>
            </a:r>
          </a:p>
        </p:txBody>
      </p:sp>
      <p:sp>
        <p:nvSpPr>
          <p:cNvPr id="7" name="標題 3"/>
          <p:cNvSpPr txBox="1">
            <a:spLocks/>
          </p:cNvSpPr>
          <p:nvPr/>
        </p:nvSpPr>
        <p:spPr bwMode="auto">
          <a:xfrm>
            <a:off x="854075" y="914400"/>
            <a:ext cx="10685463" cy="763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kumimoji="0"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二、</a:t>
            </a:r>
            <a:r>
              <a:rPr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改變管理</a:t>
            </a:r>
            <a:r>
              <a:rPr lang="en-US" altLang="zh-TW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-</a:t>
            </a:r>
            <a:r>
              <a:rPr lang="zh-TW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以「人」為本</a:t>
            </a:r>
            <a:endParaRPr kumimoji="0" lang="en-US" altLang="zh-TW" sz="36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9942" name="文字方塊 5"/>
          <p:cNvSpPr txBox="1">
            <a:spLocks noChangeArrowheads="1"/>
          </p:cNvSpPr>
          <p:nvPr/>
        </p:nvSpPr>
        <p:spPr bwMode="auto">
          <a:xfrm>
            <a:off x="1589088" y="4878388"/>
            <a:ext cx="91217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6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小結：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防止人員違反設計完善的標準作業程序</a:t>
            </a:r>
            <a:r>
              <a:rPr lang="en-US" altLang="zh-TW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pPr marL="1611313" indent="87313">
              <a:lnSpc>
                <a:spcPts val="6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或從事不安全之行為</a:t>
            </a:r>
            <a:endParaRPr lang="en-US" altLang="zh-TW" sz="3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字方塊 4"/>
          <p:cNvSpPr txBox="1">
            <a:spLocks noChangeArrowheads="1"/>
          </p:cNvSpPr>
          <p:nvPr/>
        </p:nvSpPr>
        <p:spPr bwMode="auto">
          <a:xfrm>
            <a:off x="3657600" y="2514600"/>
            <a:ext cx="4713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200">
                <a:solidFill>
                  <a:schemeClr val="tx1"/>
                </a:solidFill>
                <a:latin typeface="Arial" panose="020B0604020202020204" pitchFamily="34" charset="0"/>
              </a:rPr>
              <a:t>WHY</a:t>
            </a:r>
            <a:r>
              <a:rPr lang="zh-TW" altLang="en-US" sz="72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zh-TW" sz="7200">
                <a:solidFill>
                  <a:srgbClr val="FF0000"/>
                </a:solidFill>
                <a:latin typeface="Arial" panose="020B0604020202020204" pitchFamily="34" charset="0"/>
              </a:rPr>
              <a:t>Me</a:t>
            </a:r>
            <a:r>
              <a:rPr lang="en-US" altLang="zh-TW" sz="720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7" name="標題 3"/>
          <p:cNvSpPr txBox="1">
            <a:spLocks/>
          </p:cNvSpPr>
          <p:nvPr/>
        </p:nvSpPr>
        <p:spPr bwMode="auto">
          <a:xfrm>
            <a:off x="854075" y="914400"/>
            <a:ext cx="10685463" cy="763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kumimoji="0"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二、</a:t>
            </a:r>
            <a:r>
              <a:rPr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改變管理</a:t>
            </a:r>
            <a:r>
              <a:rPr lang="en-US" altLang="zh-TW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-</a:t>
            </a:r>
            <a:r>
              <a:rPr lang="zh-TW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以「人」為本</a:t>
            </a:r>
            <a:endParaRPr kumimoji="0" lang="en-US" altLang="zh-TW" sz="36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0964" name="文字方塊 4"/>
          <p:cNvSpPr txBox="1">
            <a:spLocks noChangeArrowheads="1"/>
          </p:cNvSpPr>
          <p:nvPr/>
        </p:nvSpPr>
        <p:spPr bwMode="auto">
          <a:xfrm>
            <a:off x="3140075" y="3776663"/>
            <a:ext cx="59118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6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zh-TW" altLang="en-US"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組織的安全管理系統本身受影響</a:t>
            </a:r>
            <a:endParaRPr lang="en-US" altLang="zh-TW" sz="3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6000"/>
              </a:lnSpc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可能是因為</a:t>
            </a:r>
            <a:r>
              <a:rPr lang="en-US" altLang="zh-TW"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關鍵組織人員變動</a:t>
            </a:r>
            <a:endParaRPr lang="en-US" altLang="zh-TW" sz="3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 txBox="1">
            <a:spLocks/>
          </p:cNvSpPr>
          <p:nvPr/>
        </p:nvSpPr>
        <p:spPr bwMode="auto">
          <a:xfrm>
            <a:off x="754063" y="674688"/>
            <a:ext cx="10685462" cy="7635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kumimoji="0"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二、</a:t>
            </a:r>
            <a:r>
              <a:rPr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改變管理</a:t>
            </a:r>
            <a:r>
              <a:rPr lang="en-US" altLang="zh-TW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-</a:t>
            </a:r>
            <a:r>
              <a:rPr lang="zh-TW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以「人」為本</a:t>
            </a:r>
            <a:endParaRPr kumimoji="0" lang="en-US" altLang="zh-TW" sz="36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8545513" y="2960688"/>
            <a:ext cx="2525712" cy="642937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8545513" y="5616575"/>
            <a:ext cx="2525712" cy="64293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43013" name="群組 4"/>
          <p:cNvGrpSpPr>
            <a:grpSpLocks/>
          </p:cNvGrpSpPr>
          <p:nvPr/>
        </p:nvGrpSpPr>
        <p:grpSpPr bwMode="auto">
          <a:xfrm>
            <a:off x="1414463" y="1350963"/>
            <a:ext cx="9764712" cy="5183187"/>
            <a:chOff x="1415143" y="1351411"/>
            <a:chExt cx="9764486" cy="5182407"/>
          </a:xfrm>
        </p:grpSpPr>
        <p:pic>
          <p:nvPicPr>
            <p:cNvPr id="43014" name="圖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64" t="23650" r="16875" b="9206"/>
            <a:stretch>
              <a:fillRect/>
            </a:stretch>
          </p:blipFill>
          <p:spPr bwMode="auto">
            <a:xfrm>
              <a:off x="1415143" y="1351411"/>
              <a:ext cx="9764486" cy="518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圓角矩形 9"/>
            <p:cNvSpPr/>
            <p:nvPr/>
          </p:nvSpPr>
          <p:spPr>
            <a:xfrm>
              <a:off x="8512691" y="2983115"/>
              <a:ext cx="2525655" cy="641253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8512691" y="5638603"/>
              <a:ext cx="2525655" cy="642841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3"/>
          <p:cNvSpPr txBox="1">
            <a:spLocks/>
          </p:cNvSpPr>
          <p:nvPr/>
        </p:nvSpPr>
        <p:spPr bwMode="auto">
          <a:xfrm>
            <a:off x="754063" y="674688"/>
            <a:ext cx="10685462" cy="7635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kumimoji="0"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二、</a:t>
            </a:r>
            <a:r>
              <a:rPr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改變管理</a:t>
            </a:r>
            <a:r>
              <a:rPr lang="en-US" altLang="zh-TW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-</a:t>
            </a:r>
            <a:r>
              <a:rPr lang="zh-TW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以「人」為本</a:t>
            </a:r>
            <a:endParaRPr kumimoji="0" lang="en-US" altLang="zh-TW" sz="36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45059" name="群組 1"/>
          <p:cNvGrpSpPr>
            <a:grpSpLocks/>
          </p:cNvGrpSpPr>
          <p:nvPr/>
        </p:nvGrpSpPr>
        <p:grpSpPr bwMode="auto">
          <a:xfrm>
            <a:off x="1508125" y="1382713"/>
            <a:ext cx="9175750" cy="5105400"/>
            <a:chOff x="1507771" y="1382485"/>
            <a:chExt cx="9176458" cy="5105401"/>
          </a:xfrm>
        </p:grpSpPr>
        <p:pic>
          <p:nvPicPr>
            <p:cNvPr id="45060" name="圖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8" t="28729" r="21606" b="10158"/>
            <a:stretch>
              <a:fillRect/>
            </a:stretch>
          </p:blipFill>
          <p:spPr bwMode="auto">
            <a:xfrm>
              <a:off x="1507771" y="1382486"/>
              <a:ext cx="9176458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圓角矩形 13"/>
            <p:cNvSpPr/>
            <p:nvPr/>
          </p:nvSpPr>
          <p:spPr>
            <a:xfrm>
              <a:off x="8229765" y="1382485"/>
              <a:ext cx="2394135" cy="6524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資料庫圖表 7"/>
          <p:cNvGraphicFramePr/>
          <p:nvPr/>
        </p:nvGraphicFramePr>
        <p:xfrm>
          <a:off x="2536371" y="609600"/>
          <a:ext cx="7848600" cy="463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2727325" y="773113"/>
            <a:ext cx="7221538" cy="5322887"/>
            <a:chOff x="2727325" y="772887"/>
            <a:chExt cx="7221538" cy="5323113"/>
          </a:xfrm>
        </p:grpSpPr>
        <p:sp>
          <p:nvSpPr>
            <p:cNvPr id="47109" name="矩形 5"/>
            <p:cNvSpPr>
              <a:spLocks noChangeArrowheads="1"/>
            </p:cNvSpPr>
            <p:nvPr/>
          </p:nvSpPr>
          <p:spPr bwMode="auto">
            <a:xfrm>
              <a:off x="2727325" y="5119688"/>
              <a:ext cx="7221538" cy="97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A strong Just Culture in an organization is </a:t>
              </a:r>
              <a:r>
                <a:rPr lang="en-US" altLang="zh-TW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foundational</a:t>
              </a:r>
              <a:r>
                <a:rPr lang="en-US" altLang="zh-TW" sz="2800">
                  <a:solidFill>
                    <a:srgbClr val="000000"/>
                  </a:solidFill>
                  <a:latin typeface="Times New Roman" panose="02020603050405020304" pitchFamily="18" charset="0"/>
                </a:rPr>
                <a:t> for a positive safety culture. </a:t>
              </a:r>
              <a:endParaRPr lang="zh-TW" altLang="en-US" sz="2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4495800" y="772887"/>
              <a:ext cx="3831775" cy="4191002"/>
              <a:chOff x="3272448" y="-345945"/>
              <a:chExt cx="1339042" cy="1626663"/>
            </a:xfrm>
            <a:solidFill>
              <a:schemeClr val="bg1"/>
            </a:solidFill>
          </p:grpSpPr>
          <p:sp>
            <p:nvSpPr>
              <p:cNvPr id="10" name="橢圓 9"/>
              <p:cNvSpPr/>
              <p:nvPr/>
            </p:nvSpPr>
            <p:spPr>
              <a:xfrm>
                <a:off x="3272448" y="-216739"/>
                <a:ext cx="1339042" cy="1497457"/>
              </a:xfrm>
              <a:prstGeom prst="ellipse">
                <a:avLst/>
              </a:prstGeom>
              <a:solidFill>
                <a:srgbClr val="FF7C8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橢圓 4"/>
              <p:cNvSpPr/>
              <p:nvPr/>
            </p:nvSpPr>
            <p:spPr>
              <a:xfrm>
                <a:off x="3336866" y="-345945"/>
                <a:ext cx="1231765" cy="135873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30480" tIns="30480" rIns="30480" bIns="30480" spcCol="1270" anchor="ctr"/>
              <a:lstStyle/>
              <a:p>
                <a:pPr algn="ctr" defTabSz="1066800">
                  <a:lnSpc>
                    <a:spcPct val="300000"/>
                  </a:lnSpc>
                  <a:spcAft>
                    <a:spcPct val="35000"/>
                  </a:spcAft>
                  <a:defRPr/>
                </a:pPr>
                <a:r>
                  <a:rPr lang="zh-TW" altLang="en-US" sz="6000" dirty="0"/>
                  <a:t>公正</a:t>
                </a:r>
                <a:endParaRPr lang="en-US" altLang="zh-TW" sz="6000" dirty="0"/>
              </a:p>
              <a:p>
                <a:pPr algn="ctr" defTabSz="1066800">
                  <a:lnSpc>
                    <a:spcPts val="1500"/>
                  </a:lnSpc>
                  <a:spcAft>
                    <a:spcPct val="35000"/>
                  </a:spcAft>
                  <a:defRPr/>
                </a:pPr>
                <a:r>
                  <a:rPr lang="zh-TW" altLang="en-US" sz="6000" dirty="0"/>
                  <a:t>文化</a:t>
                </a:r>
              </a:p>
            </p:txBody>
          </p:sp>
        </p:grpSp>
      </p:grpSp>
      <p:sp>
        <p:nvSpPr>
          <p:cNvPr id="47108" name="矩形 11"/>
          <p:cNvSpPr>
            <a:spLocks noChangeArrowheads="1"/>
          </p:cNvSpPr>
          <p:nvPr/>
        </p:nvSpPr>
        <p:spPr bwMode="auto">
          <a:xfrm>
            <a:off x="1320800" y="5695950"/>
            <a:ext cx="955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0000"/>
                </a:solidFill>
                <a:latin typeface="Times New Roman" panose="02020603050405020304" pitchFamily="18" charset="0"/>
              </a:rPr>
              <a:t>Just Culture is a critical component of a positive Safety Culture. </a:t>
            </a:r>
            <a:endParaRPr lang="zh-TW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字方塊 5"/>
          <p:cNvSpPr txBox="1">
            <a:spLocks noChangeArrowheads="1"/>
          </p:cNvSpPr>
          <p:nvPr/>
        </p:nvSpPr>
        <p:spPr bwMode="auto">
          <a:xfrm>
            <a:off x="941388" y="2303463"/>
            <a:ext cx="106997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>
                <a:solidFill>
                  <a:schemeClr val="tx1"/>
                </a:solidFill>
                <a:latin typeface="Arial" panose="020B0604020202020204" pitchFamily="34" charset="0"/>
              </a:rPr>
              <a:t>People are encouraged (even rewarded) for providing essential safety-related information.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32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3200">
                <a:solidFill>
                  <a:schemeClr val="tx1"/>
                </a:solidFill>
                <a:latin typeface="Arial" panose="020B0604020202020204" pitchFamily="34" charset="0"/>
              </a:rPr>
              <a:t> However, there is </a:t>
            </a:r>
            <a:r>
              <a:rPr lang="en-US" altLang="zh-TW" sz="3200" b="1">
                <a:solidFill>
                  <a:srgbClr val="FF0000"/>
                </a:solidFill>
                <a:latin typeface="Arial" panose="020B0604020202020204" pitchFamily="34" charset="0"/>
              </a:rPr>
              <a:t>a clear line </a:t>
            </a:r>
            <a:r>
              <a:rPr lang="en-US" altLang="zh-TW" sz="3200">
                <a:solidFill>
                  <a:schemeClr val="tx1"/>
                </a:solidFill>
                <a:latin typeface="Arial" panose="020B0604020202020204" pitchFamily="34" charset="0"/>
              </a:rPr>
              <a:t>that differentiates </a:t>
            </a:r>
            <a:r>
              <a:rPr lang="en-US" altLang="zh-TW" sz="3200">
                <a:solidFill>
                  <a:srgbClr val="FF0000"/>
                </a:solidFill>
                <a:latin typeface="Arial" panose="020B0604020202020204" pitchFamily="34" charset="0"/>
              </a:rPr>
              <a:t>between acceptable </a:t>
            </a:r>
            <a:r>
              <a:rPr lang="en-US" altLang="zh-TW" sz="3200">
                <a:solidFill>
                  <a:schemeClr val="tx1"/>
                </a:solidFill>
                <a:latin typeface="Arial" panose="020B0604020202020204" pitchFamily="34" charset="0"/>
              </a:rPr>
              <a:t>and </a:t>
            </a:r>
            <a:r>
              <a:rPr lang="en-US" altLang="zh-TW" sz="3200">
                <a:solidFill>
                  <a:srgbClr val="FF0000"/>
                </a:solidFill>
                <a:latin typeface="Arial" panose="020B0604020202020204" pitchFamily="34" charset="0"/>
              </a:rPr>
              <a:t>unacceptable behavior</a:t>
            </a:r>
            <a:r>
              <a:rPr lang="en-US" altLang="zh-TW" sz="32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zh-TW" altLang="en-US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35525" y="633413"/>
            <a:ext cx="25209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400" b="1" dirty="0">
                <a:latin typeface="+mj-ea"/>
                <a:ea typeface="+mj-ea"/>
              </a:rPr>
              <a:t>公正文化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1"/>
          <p:cNvSpPr>
            <a:spLocks noChangeArrowheads="1"/>
          </p:cNvSpPr>
          <p:nvPr/>
        </p:nvSpPr>
        <p:spPr bwMode="auto">
          <a:xfrm>
            <a:off x="1290638" y="1577975"/>
            <a:ext cx="96107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r>
              <a:rPr lang="zh-TW" altLang="en-US" sz="3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凡事勇於負責、勇於任事，但</a:t>
            </a:r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清楚界線</a:t>
            </a:r>
            <a:r>
              <a:rPr lang="zh-TW" altLang="en-US" sz="3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逾越權責的</a:t>
            </a:r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不擅自做主</a:t>
            </a:r>
            <a:r>
              <a:rPr lang="zh-TW" altLang="en-US" sz="3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，並營造彼此</a:t>
            </a:r>
            <a:r>
              <a:rPr lang="zh-TW" altLang="en-US" sz="32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良性合作競爭</a:t>
            </a:r>
            <a:r>
              <a:rPr lang="zh-TW" altLang="en-US" sz="3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2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建立</a:t>
            </a:r>
            <a:r>
              <a:rPr lang="zh-TW" altLang="en-US" sz="32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互相通報提醒</a:t>
            </a:r>
            <a:r>
              <a:rPr lang="zh-TW" altLang="en-US" sz="32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之文化。</a:t>
            </a:r>
            <a:endParaRPr lang="zh-TW" altLang="en-US" sz="32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35525" y="666750"/>
            <a:ext cx="252095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400" b="1" dirty="0">
                <a:latin typeface="+mj-ea"/>
                <a:ea typeface="+mj-ea"/>
              </a:rPr>
              <a:t>公正文化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835525" y="666750"/>
            <a:ext cx="252095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400" b="1" dirty="0">
                <a:latin typeface="+mj-ea"/>
                <a:ea typeface="+mj-ea"/>
              </a:rPr>
              <a:t>公正文化</a:t>
            </a:r>
          </a:p>
        </p:txBody>
      </p:sp>
      <p:sp>
        <p:nvSpPr>
          <p:cNvPr id="7" name="矩形 6"/>
          <p:cNvSpPr/>
          <p:nvPr/>
        </p:nvSpPr>
        <p:spPr>
          <a:xfrm>
            <a:off x="750888" y="1927225"/>
            <a:ext cx="10264775" cy="4030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基於不懲罰的環境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，如：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「非懲處報告」（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non-punitive reporting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「非究責報告」（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blame-free reporting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通報獎勵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特定環境下仍有懲處行動</a:t>
            </a:r>
            <a:r>
              <a:rPr lang="zh-TW" altLang="en-US" sz="3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，如：</a:t>
            </a:r>
            <a:endParaRPr lang="en-US" altLang="zh-TW" sz="3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當組織員工有非法行為、嚴重疏忽、對規章和程序的蓄意漠視等行為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749550" y="644525"/>
            <a:ext cx="67135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400" b="1" dirty="0">
                <a:latin typeface="+mj-ea"/>
                <a:ea typeface="+mj-ea"/>
              </a:rPr>
              <a:t>公正文化與組織內部信任</a:t>
            </a:r>
          </a:p>
        </p:txBody>
      </p:sp>
      <p:graphicFrame>
        <p:nvGraphicFramePr>
          <p:cNvPr id="7" name="資料庫圖表 6"/>
          <p:cNvGraphicFramePr/>
          <p:nvPr/>
        </p:nvGraphicFramePr>
        <p:xfrm>
          <a:off x="2153558" y="1186543"/>
          <a:ext cx="7884885" cy="514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5300" name="矩形 7"/>
          <p:cNvSpPr>
            <a:spLocks noChangeArrowheads="1"/>
          </p:cNvSpPr>
          <p:nvPr/>
        </p:nvSpPr>
        <p:spPr bwMode="auto">
          <a:xfrm>
            <a:off x="1219200" y="1960563"/>
            <a:ext cx="2176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落實全員參與</a:t>
            </a:r>
          </a:p>
        </p:txBody>
      </p:sp>
      <p:sp>
        <p:nvSpPr>
          <p:cNvPr id="55301" name="矩形 8"/>
          <p:cNvSpPr>
            <a:spLocks noChangeArrowheads="1"/>
          </p:cNvSpPr>
          <p:nvPr/>
        </p:nvSpPr>
        <p:spPr bwMode="auto">
          <a:xfrm>
            <a:off x="8697913" y="1941513"/>
            <a:ext cx="276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公正、公平及公開</a:t>
            </a:r>
          </a:p>
        </p:txBody>
      </p:sp>
      <p:sp>
        <p:nvSpPr>
          <p:cNvPr id="55302" name="矩形 9"/>
          <p:cNvSpPr>
            <a:spLocks noChangeArrowheads="1"/>
          </p:cNvSpPr>
          <p:nvPr/>
        </p:nvSpPr>
        <p:spPr bwMode="auto">
          <a:xfrm>
            <a:off x="4157663" y="6189663"/>
            <a:ext cx="3876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找出能真正解決問題的辦法</a:t>
            </a:r>
            <a:endParaRPr lang="zh-TW" altLang="en-US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49313" y="2363788"/>
            <a:ext cx="10493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85950" indent="-1885950">
              <a:defRPr/>
            </a:pPr>
            <a:r>
              <a:rPr kumimoji="0" lang="zh-TW" altLang="en-US" sz="7200" b="1" dirty="0">
                <a:solidFill>
                  <a:schemeClr val="bg1"/>
                </a:solidFill>
                <a:latin typeface="+mn-ea"/>
                <a:ea typeface="+mn-ea"/>
              </a:rPr>
              <a:t>三、空側作業所有相關人員管理</a:t>
            </a:r>
            <a:r>
              <a:rPr kumimoji="0" lang="en-US" altLang="zh-TW" sz="4000" b="1" dirty="0">
                <a:solidFill>
                  <a:schemeClr val="bg1"/>
                </a:solidFill>
                <a:latin typeface="+mn-ea"/>
                <a:ea typeface="+mn-ea"/>
              </a:rPr>
              <a:t>-(</a:t>
            </a:r>
            <a:r>
              <a:rPr kumimoji="0" lang="zh-TW" altLang="en-US" sz="4000" b="1" dirty="0">
                <a:solidFill>
                  <a:schemeClr val="bg1"/>
                </a:solidFill>
                <a:latin typeface="+mn-ea"/>
                <a:ea typeface="+mn-ea"/>
              </a:rPr>
              <a:t>含駐站單位、外包廠商</a:t>
            </a:r>
            <a:r>
              <a:rPr kumimoji="0" lang="en-US" altLang="zh-TW" sz="4000" b="1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3"/>
          <p:cNvSpPr txBox="1">
            <a:spLocks/>
          </p:cNvSpPr>
          <p:nvPr/>
        </p:nvSpPr>
        <p:spPr bwMode="auto">
          <a:xfrm>
            <a:off x="3695700" y="701675"/>
            <a:ext cx="48006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6000" b="1">
                <a:solidFill>
                  <a:schemeClr val="tx1"/>
                </a:solidFill>
                <a:ea typeface="微軟正黑體" panose="020B0604030504040204" pitchFamily="34" charset="-120"/>
              </a:rPr>
              <a:t>簡報大綱</a:t>
            </a:r>
          </a:p>
        </p:txBody>
      </p:sp>
      <p:pic>
        <p:nvPicPr>
          <p:cNvPr id="22531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925513"/>
            <a:ext cx="12795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 bwMode="auto">
          <a:xfrm>
            <a:off x="2028825" y="1752600"/>
            <a:ext cx="8134350" cy="2913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6000"/>
              </a:lnSpc>
              <a:defRPr/>
            </a:pPr>
            <a:r>
              <a:rPr lang="zh-TW" altLang="en-US" sz="4400" b="1" dirty="0">
                <a:latin typeface="+mj-ea"/>
                <a:ea typeface="+mj-ea"/>
              </a:rPr>
              <a:t>一、前言</a:t>
            </a:r>
            <a:endParaRPr lang="en-US" altLang="zh-TW" sz="4400" b="1" dirty="0">
              <a:latin typeface="+mj-ea"/>
              <a:ea typeface="+mj-ea"/>
            </a:endParaRPr>
          </a:p>
          <a:p>
            <a:pPr marL="1077913" indent="-1077913">
              <a:lnSpc>
                <a:spcPts val="6000"/>
              </a:lnSpc>
              <a:defRPr/>
            </a:pPr>
            <a:r>
              <a:rPr lang="zh-TW" altLang="en-US" sz="4400" b="1" dirty="0">
                <a:latin typeface="+mj-ea"/>
                <a:ea typeface="+mj-ea"/>
              </a:rPr>
              <a:t>二、改變管理</a:t>
            </a:r>
            <a:r>
              <a:rPr lang="en-US" altLang="zh-TW" sz="4400" b="1" dirty="0">
                <a:latin typeface="+mj-ea"/>
                <a:ea typeface="+mj-ea"/>
              </a:rPr>
              <a:t>-</a:t>
            </a:r>
            <a:r>
              <a:rPr lang="zh-TW" altLang="en-US" sz="3600" b="1" dirty="0">
                <a:latin typeface="+mj-ea"/>
                <a:ea typeface="+mj-ea"/>
              </a:rPr>
              <a:t>以</a:t>
            </a:r>
            <a:r>
              <a:rPr lang="zh-TW" altLang="en-US" sz="4400" b="1" dirty="0">
                <a:latin typeface="+mj-ea"/>
                <a:ea typeface="+mj-ea"/>
              </a:rPr>
              <a:t>「人」</a:t>
            </a:r>
            <a:r>
              <a:rPr lang="zh-TW" altLang="en-US" sz="3600" b="1" dirty="0">
                <a:latin typeface="+mj-ea"/>
                <a:ea typeface="+mj-ea"/>
              </a:rPr>
              <a:t>為本</a:t>
            </a:r>
            <a:endParaRPr lang="en-US" altLang="zh-TW" sz="3600" b="1" dirty="0">
              <a:latin typeface="+mj-ea"/>
              <a:ea typeface="+mj-ea"/>
            </a:endParaRPr>
          </a:p>
          <a:p>
            <a:pPr marL="1077913" indent="-1077913">
              <a:lnSpc>
                <a:spcPts val="5000"/>
              </a:lnSpc>
              <a:defRPr/>
            </a:pPr>
            <a:r>
              <a:rPr lang="zh-TW" altLang="en-US" sz="4400" b="1" dirty="0">
                <a:latin typeface="+mj-ea"/>
                <a:ea typeface="+mj-ea"/>
              </a:rPr>
              <a:t>三、空側作業所有相關人員管理</a:t>
            </a:r>
            <a:endParaRPr lang="en-US" altLang="zh-TW" sz="4400" b="1" dirty="0">
              <a:latin typeface="+mj-ea"/>
              <a:ea typeface="+mj-ea"/>
            </a:endParaRPr>
          </a:p>
          <a:p>
            <a:pPr marL="1165225">
              <a:lnSpc>
                <a:spcPts val="5000"/>
              </a:lnSpc>
              <a:tabLst>
                <a:tab pos="1165225" algn="l"/>
              </a:tabLst>
              <a:defRPr/>
            </a:pPr>
            <a:r>
              <a:rPr lang="en-US" altLang="zh-TW" sz="4400" b="1" dirty="0">
                <a:latin typeface="+mj-ea"/>
                <a:ea typeface="+mj-ea"/>
              </a:rPr>
              <a:t>-</a:t>
            </a:r>
            <a:r>
              <a:rPr lang="zh-TW" altLang="en-US" sz="3600" b="1" dirty="0">
                <a:latin typeface="+mj-ea"/>
              </a:rPr>
              <a:t> </a:t>
            </a:r>
            <a:r>
              <a:rPr lang="en-US" altLang="zh-TW" sz="3600" b="1" dirty="0">
                <a:latin typeface="+mj-ea"/>
                <a:ea typeface="+mj-ea"/>
              </a:rPr>
              <a:t>(</a:t>
            </a:r>
            <a:r>
              <a:rPr lang="zh-TW" altLang="en-US" sz="3600" b="1" dirty="0">
                <a:latin typeface="+mj-ea"/>
                <a:ea typeface="+mj-ea"/>
              </a:rPr>
              <a:t>含駐站單位、外包廠商</a:t>
            </a:r>
            <a:r>
              <a:rPr lang="en-US" altLang="zh-TW" sz="3600" b="1" dirty="0">
                <a:latin typeface="+mj-ea"/>
                <a:ea typeface="+mj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圖表 26"/>
          <p:cNvGraphicFramePr>
            <a:graphicFrameLocks/>
          </p:cNvGraphicFramePr>
          <p:nvPr/>
        </p:nvGraphicFramePr>
        <p:xfrm>
          <a:off x="104775" y="1528763"/>
          <a:ext cx="7929563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5" name="圖表" r:id="rId6" imgW="7035832" imgH="4406777" progId="Excel.Chart.8">
                  <p:embed/>
                </p:oleObj>
              </mc:Choice>
              <mc:Fallback>
                <p:oleObj name="圖表" r:id="rId6" imgW="7035832" imgH="4406777" progId="Excel.Chart.8">
                  <p:embed/>
                  <p:pic>
                    <p:nvPicPr>
                      <p:cNvPr id="0" name="圖表 2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1528763"/>
                        <a:ext cx="7929563" cy="471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874000" y="1905000"/>
          <a:ext cx="4179888" cy="2627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290">
                  <a:extLst>
                    <a:ext uri="{9D8B030D-6E8A-4147-A177-3AD203B41FA5}"/>
                  </a:extLst>
                </a:gridCol>
                <a:gridCol w="822621">
                  <a:extLst>
                    <a:ext uri="{9D8B030D-6E8A-4147-A177-3AD203B41FA5}"/>
                  </a:extLst>
                </a:gridCol>
                <a:gridCol w="1269697">
                  <a:extLst>
                    <a:ext uri="{9D8B030D-6E8A-4147-A177-3AD203B41FA5}"/>
                  </a:extLst>
                </a:gridCol>
                <a:gridCol w="1202280">
                  <a:extLst>
                    <a:ext uri="{9D8B030D-6E8A-4147-A177-3AD203B41FA5}"/>
                  </a:extLst>
                </a:gridCol>
              </a:tblGrid>
              <a:tr h="523124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年度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月份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5" marR="91435" marT="45744" marB="457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110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5" marR="91435" marT="45744" marB="457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與去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(109)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同期比較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5" marR="91435" marT="45744" marB="457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與前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(108)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年同期比較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35" marR="91435" marT="45744" marB="457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013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月</a:t>
                      </a:r>
                      <a:endParaRPr lang="zh-TW" altLang="en-US" sz="1800" b="1" dirty="0">
                        <a:latin typeface="+mn-ea"/>
                        <a:ea typeface="+mn-ea"/>
                      </a:endParaRPr>
                    </a:p>
                  </a:txBody>
                  <a:tcPr marL="91435" marR="91435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436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 marL="91435" marR="91435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減少</a:t>
                      </a:r>
                      <a:endParaRPr lang="en-US" altLang="zh-TW" sz="2000" b="1" dirty="0" smtClean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71%</a:t>
                      </a:r>
                      <a:endParaRPr lang="zh-TW" altLang="en-US" sz="20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marL="91435" marR="91435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減少</a:t>
                      </a:r>
                      <a:r>
                        <a:rPr lang="en-US" altLang="zh-TW" sz="2000" b="1" dirty="0" smtClean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91.9%</a:t>
                      </a:r>
                      <a:endParaRPr lang="zh-TW" altLang="en-US" sz="20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marL="91435" marR="91435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013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+mn-ea"/>
                          <a:ea typeface="+mn-ea"/>
                        </a:rPr>
                        <a:t>7</a:t>
                      </a:r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月</a:t>
                      </a:r>
                      <a:endParaRPr lang="zh-TW" altLang="en-US" sz="1800" b="1" dirty="0">
                        <a:latin typeface="+mn-ea"/>
                        <a:ea typeface="+mn-ea"/>
                      </a:endParaRPr>
                    </a:p>
                  </a:txBody>
                  <a:tcPr marL="91435" marR="91435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638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 marL="91435" marR="91435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減少</a:t>
                      </a:r>
                      <a:r>
                        <a:rPr lang="en-US" altLang="zh-TW" sz="2000" b="1" dirty="0" smtClean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68.1%</a:t>
                      </a:r>
                      <a:endParaRPr lang="zh-TW" altLang="en-US" sz="20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marL="91435" marR="91435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減少</a:t>
                      </a:r>
                      <a:r>
                        <a:rPr lang="en-US" altLang="zh-TW" sz="2000" b="1" dirty="0" smtClean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88.6%</a:t>
                      </a:r>
                      <a:endParaRPr lang="zh-TW" altLang="en-US" sz="20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marL="91435" marR="91435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0139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月</a:t>
                      </a:r>
                      <a:endParaRPr lang="zh-TW" altLang="en-US" sz="1800" b="1" dirty="0">
                        <a:latin typeface="+mn-ea"/>
                        <a:ea typeface="+mn-ea"/>
                      </a:endParaRPr>
                    </a:p>
                  </a:txBody>
                  <a:tcPr marL="91435" marR="91435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</a:rPr>
                        <a:t>1267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 marL="91435" marR="91435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減少</a:t>
                      </a:r>
                      <a:endParaRPr lang="en-US" altLang="zh-TW" sz="2000" b="1" dirty="0" smtClean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31%</a:t>
                      </a:r>
                      <a:endParaRPr lang="zh-TW" altLang="en-US" sz="20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marL="91435" marR="91435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減少</a:t>
                      </a:r>
                      <a:endParaRPr lang="en-US" altLang="zh-TW" sz="2000" b="1" dirty="0" smtClean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78%</a:t>
                      </a:r>
                      <a:endParaRPr lang="zh-TW" altLang="en-US" sz="20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marL="91435" marR="91435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9423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4805363"/>
            <a:ext cx="126841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4" name="文字方塊 4"/>
          <p:cNvSpPr txBox="1">
            <a:spLocks noChangeArrowheads="1"/>
          </p:cNvSpPr>
          <p:nvPr/>
        </p:nvSpPr>
        <p:spPr bwMode="auto">
          <a:xfrm>
            <a:off x="361950" y="728663"/>
            <a:ext cx="11468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4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-108</a:t>
            </a:r>
            <a:r>
              <a:rPr lang="zh-TW" altLang="en-US" sz="4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-110</a:t>
            </a:r>
            <a:r>
              <a:rPr lang="zh-TW" altLang="en-US" sz="4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年高雄國際機場起降架次變化</a:t>
            </a:r>
            <a:endParaRPr lang="zh-TW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 bwMode="auto">
          <a:xfrm>
            <a:off x="2000250" y="658813"/>
            <a:ext cx="8191500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  <a:defRPr/>
            </a:pPr>
            <a:r>
              <a:rPr kumimoji="0"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三、</a:t>
            </a:r>
            <a:r>
              <a:rPr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空側作業所有相關人員管理</a:t>
            </a:r>
            <a:endParaRPr lang="en-US" altLang="zh-TW" sz="4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68275" y="1408113"/>
          <a:ext cx="11795125" cy="4994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441">
                  <a:extLst>
                    <a:ext uri="{9D8B030D-6E8A-4147-A177-3AD203B41FA5}"/>
                  </a:extLst>
                </a:gridCol>
                <a:gridCol w="702434">
                  <a:extLst>
                    <a:ext uri="{9D8B030D-6E8A-4147-A177-3AD203B41FA5}"/>
                  </a:extLst>
                </a:gridCol>
                <a:gridCol w="1032989">
                  <a:extLst>
                    <a:ext uri="{9D8B030D-6E8A-4147-A177-3AD203B41FA5}"/>
                  </a:extLst>
                </a:gridCol>
                <a:gridCol w="1359347">
                  <a:extLst>
                    <a:ext uri="{9D8B030D-6E8A-4147-A177-3AD203B41FA5}"/>
                  </a:extLst>
                </a:gridCol>
                <a:gridCol w="160413">
                  <a:extLst>
                    <a:ext uri="{9D8B030D-6E8A-4147-A177-3AD203B41FA5}"/>
                  </a:extLst>
                </a:gridCol>
                <a:gridCol w="1519760"/>
                <a:gridCol w="1504505">
                  <a:extLst>
                    <a:ext uri="{9D8B030D-6E8A-4147-A177-3AD203B41FA5}"/>
                  </a:extLst>
                </a:gridCol>
                <a:gridCol w="1055934">
                  <a:extLst>
                    <a:ext uri="{9D8B030D-6E8A-4147-A177-3AD203B41FA5}"/>
                  </a:extLst>
                </a:gridCol>
                <a:gridCol w="3788302">
                  <a:extLst>
                    <a:ext uri="{9D8B030D-6E8A-4147-A177-3AD203B41FA5}"/>
                  </a:extLst>
                </a:gridCol>
              </a:tblGrid>
              <a:tr h="335390">
                <a:tc gridSpan="9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目標值：</a:t>
                      </a:r>
                      <a:r>
                        <a:rPr kumimoji="1" lang="en-US" altLang="zh-TW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0.72</a:t>
                      </a:r>
                      <a:r>
                        <a:rPr kumimoji="1" lang="zh-TW" altLang="en-US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次</a:t>
                      </a:r>
                      <a:r>
                        <a:rPr kumimoji="1" lang="en-US" altLang="zh-TW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/</a:t>
                      </a:r>
                      <a:r>
                        <a:rPr kumimoji="1" lang="zh-TW" altLang="en-US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千起降架次；警示值： </a:t>
                      </a:r>
                      <a:r>
                        <a:rPr kumimoji="1"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1.11</a:t>
                      </a:r>
                      <a:r>
                        <a:rPr kumimoji="1" lang="zh-TW" altLang="en-US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次</a:t>
                      </a:r>
                      <a:r>
                        <a:rPr kumimoji="1" lang="en-US" altLang="zh-TW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/</a:t>
                      </a:r>
                      <a:r>
                        <a:rPr kumimoji="1" lang="zh-TW" altLang="en-US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千起降架次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3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年度</a:t>
                      </a: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月份</a:t>
                      </a: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違規次數</a:t>
                      </a: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總起降架次</a:t>
                      </a: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每千架次發生率</a:t>
                      </a:r>
                      <a:endParaRPr lang="en-US" altLang="zh-TW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態樣分析</a:t>
                      </a: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該單位辦理情形</a:t>
                      </a: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4900">
                <a:tc rowSpan="10"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+mj-ea"/>
                          <a:ea typeface="+mj-ea"/>
                        </a:rPr>
                        <a:t>109</a:t>
                      </a:r>
                      <a:endParaRPr lang="zh-TW" altLang="en-US" sz="20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3200" b="0" dirty="0">
                          <a:latin typeface="+mj-ea"/>
                          <a:ea typeface="+mj-ea"/>
                        </a:rPr>
                        <a:t>1</a:t>
                      </a:r>
                      <a:endParaRPr lang="zh-TW" altLang="en-US" sz="32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ea"/>
                          <a:ea typeface="+mj-ea"/>
                        </a:rPr>
                        <a:t>10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ea"/>
                          <a:ea typeface="+mj-ea"/>
                        </a:rPr>
                        <a:t>5178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1.93</a:t>
                      </a:r>
                    </a:p>
                    <a:p>
                      <a:pPr algn="ct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其中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6</a:t>
                      </a:r>
                      <a:r>
                        <a:rPr lang="zh-TW" altLang="en-US" sz="14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次違規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為外包廠商</a:t>
                      </a: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algn="l"/>
                      <a:endParaRPr lang="en-US" altLang="zh-TW" sz="2400" b="1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r>
                        <a:rPr lang="zh-TW" altLang="zh-TW" sz="1400" b="0" dirty="0">
                          <a:latin typeface="+mj-ea"/>
                          <a:ea typeface="+mj-ea"/>
                        </a:rPr>
                        <a:t>本月份其中</a:t>
                      </a:r>
                      <a:r>
                        <a:rPr lang="en-US" altLang="zh-TW" sz="1400" b="0" dirty="0">
                          <a:latin typeface="+mj-ea"/>
                          <a:ea typeface="+mj-ea"/>
                        </a:rPr>
                        <a:t>5</a:t>
                      </a:r>
                      <a:r>
                        <a:rPr lang="zh-TW" altLang="zh-TW" sz="1400" b="0" dirty="0">
                          <a:latin typeface="+mj-ea"/>
                          <a:ea typeface="+mj-ea"/>
                        </a:rPr>
                        <a:t>次違規行為人係航站</a:t>
                      </a:r>
                      <a:r>
                        <a:rPr lang="zh-TW" altLang="zh-TW" sz="1400" b="0" dirty="0" smtClean="0">
                          <a:latin typeface="+mj-ea"/>
                          <a:ea typeface="+mj-ea"/>
                        </a:rPr>
                        <a:t>廠商</a:t>
                      </a:r>
                      <a:r>
                        <a:rPr lang="en-US" altLang="zh-TW" sz="1400" b="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400" b="0" dirty="0">
                          <a:latin typeface="+mj-ea"/>
                          <a:ea typeface="+mj-ea"/>
                        </a:rPr>
                        <a:t>航站</a:t>
                      </a:r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廠商</a:t>
                      </a:r>
                      <a:endParaRPr lang="en-US" altLang="zh-TW" sz="1400" b="0" dirty="0" smtClean="0">
                        <a:latin typeface="+mj-ea"/>
                        <a:ea typeface="+mj-ea"/>
                      </a:endParaRPr>
                    </a:p>
                    <a:p>
                      <a:r>
                        <a:rPr lang="zh-TW" altLang="en-US" sz="1400" b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皆</a:t>
                      </a: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無再犯</a:t>
                      </a:r>
                      <a:r>
                        <a:rPr lang="zh-TW" altLang="en-US" sz="1400" b="0" dirty="0">
                          <a:latin typeface="+mj-ea"/>
                          <a:ea typeface="+mj-ea"/>
                        </a:rPr>
                        <a:t>情形</a:t>
                      </a:r>
                      <a:r>
                        <a:rPr lang="en-US" altLang="zh-TW" sz="1400" b="0" dirty="0" smtClean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indent="0" algn="ctr">
                        <a:buFont typeface="Wingdings 3" panose="05040102010807070707" pitchFamily="18" charset="2"/>
                        <a:buNone/>
                        <a:defRPr/>
                      </a:pPr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航</a:t>
                      </a:r>
                      <a:r>
                        <a:rPr lang="zh-TW" altLang="en-US" sz="1400" b="0" dirty="0">
                          <a:latin typeface="+mj-ea"/>
                          <a:ea typeface="+mj-ea"/>
                        </a:rPr>
                        <a:t>站承商</a:t>
                      </a:r>
                      <a:endParaRPr lang="en-US" altLang="zh-TW" sz="14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Wingdings 3" panose="05040102010807070707" pitchFamily="18" charset="2"/>
                        <a:buNone/>
                        <a:defRPr/>
                      </a:pPr>
                      <a:r>
                        <a:rPr lang="zh-TW" altLang="en-US" sz="1400" b="0" dirty="0">
                          <a:latin typeface="+mj-ea"/>
                          <a:ea typeface="+mj-ea"/>
                        </a:rPr>
                        <a:t>玖</a:t>
                      </a:r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：</a:t>
                      </a:r>
                      <a:r>
                        <a:rPr lang="zh-TW" altLang="en-US" sz="1400" b="0" dirty="0">
                          <a:latin typeface="+mj-ea"/>
                          <a:ea typeface="+mj-ea"/>
                        </a:rPr>
                        <a:t>完成教育訓練</a:t>
                      </a:r>
                      <a:endParaRPr lang="en-US" altLang="zh-TW" sz="14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C6D"/>
                    </a:solidFill>
                  </a:tcPr>
                </a:tc>
                <a:extLst>
                  <a:ext uri="{0D108BD9-81ED-4DB2-BD59-A6C34878D82A}"/>
                </a:extLst>
              </a:tr>
              <a:tr h="304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3" panose="05040102010807070707" pitchFamily="18" charset="2"/>
                        <a:buNone/>
                        <a:tabLst/>
                        <a:defRPr/>
                      </a:pP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玖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：</a:t>
                      </a: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行為</a:t>
                      </a: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人大過乙支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同一人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en-US" altLang="zh-TW" sz="1400" b="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C6D"/>
                    </a:solidFill>
                  </a:tcPr>
                </a:tc>
                <a:extLst>
                  <a:ext uri="{0D108BD9-81ED-4DB2-BD59-A6C34878D82A}"/>
                </a:extLst>
              </a:tr>
              <a:tr h="7618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9388" indent="-179388">
                        <a:buFont typeface="Wingdings 3" panose="05040102010807070707" pitchFamily="18" charset="2"/>
                        <a:buNone/>
                        <a:defRPr/>
                      </a:pPr>
                      <a:endParaRPr lang="en-US" altLang="zh-TW" sz="16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Wingdings 3" panose="05040102010807070707" pitchFamily="18" charset="2"/>
                        <a:buNone/>
                        <a:defRPr/>
                      </a:pP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同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：</a:t>
                      </a: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申誡乙支，罰緩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3000</a:t>
                      </a: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元</a:t>
                      </a:r>
                      <a:endParaRPr lang="en-US" altLang="zh-TW" sz="14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363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 gridSpan="5">
                  <a:txBody>
                    <a:bodyPr/>
                    <a:lstStyle/>
                    <a:p>
                      <a:pPr algn="l"/>
                      <a:endParaRPr lang="en-US" altLang="zh-TW" sz="2000" b="1" kern="1200" dirty="0" smtClean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altLang="zh-TW" sz="2400" b="1" kern="1200" dirty="0" smtClean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航站廠商違規次數</a:t>
                      </a: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當年度總違規次數：</a:t>
                      </a: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5/21</a:t>
                      </a: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≒</a:t>
                      </a:r>
                      <a:r>
                        <a:rPr lang="en-US" altLang="zh-TW" sz="2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24%</a:t>
                      </a:r>
                      <a:endParaRPr lang="en-US" altLang="zh-TW" sz="2400" b="1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36" marR="91436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36" marR="91436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l"/>
                      <a:endParaRPr lang="en-US" altLang="zh-TW" sz="2400" b="1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91436" marR="91436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>
                        <a:buFont typeface="Wingdings 3" panose="05040102010807070707" pitchFamily="18" charset="2"/>
                        <a:buNone/>
                        <a:defRPr/>
                      </a:pP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福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：</a:t>
                      </a: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減發績效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5000</a:t>
                      </a: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元</a:t>
                      </a:r>
                      <a:endParaRPr lang="en-US" altLang="zh-TW" sz="14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04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9388" indent="-179388">
                        <a:buFont typeface="Wingdings 3" panose="05040102010807070707" pitchFamily="18" charset="2"/>
                        <a:buNone/>
                        <a:defRPr/>
                      </a:pPr>
                      <a:endParaRPr lang="en-US" altLang="zh-TW" sz="14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Wingdings 3" panose="05040102010807070707" pitchFamily="18" charset="2"/>
                        <a:buNone/>
                        <a:defRPr/>
                      </a:pP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冠：</a:t>
                      </a: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罰款五萬元</a:t>
                      </a:r>
                      <a:endParaRPr lang="en-US" altLang="zh-TW" sz="14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049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ctr" defTabSz="457200" rtl="0" eaLnBrk="1" latinLnBrk="0" hangingPunct="1">
                        <a:buFont typeface="Wingdings 3" panose="05040102010807070707" pitchFamily="18" charset="2"/>
                        <a:buNone/>
                        <a:defRPr/>
                      </a:pP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區</a:t>
                      </a: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台廠商</a:t>
                      </a:r>
                      <a:endParaRPr lang="en-US" altLang="zh-TW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53" marR="91453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Wingdings 3" panose="05040102010807070707" pitchFamily="18" charset="2"/>
                        <a:buNone/>
                        <a:defRPr/>
                      </a:pP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自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1/15</a:t>
                      </a: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起禁止其行車許可至複試合格</a:t>
                      </a:r>
                      <a:endParaRPr lang="en-US" altLang="zh-TW" sz="14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111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9388" indent="-179388" algn="ctr">
                        <a:buFont typeface="Wingdings 3" panose="05040102010807070707" pitchFamily="18" charset="2"/>
                        <a:buNone/>
                        <a:defRPr/>
                      </a:pPr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地勤</a:t>
                      </a:r>
                      <a:endParaRPr lang="en-US" altLang="zh-TW" sz="14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 3" panose="05040102010807070707" pitchFamily="18" charset="2"/>
                        <a:buNone/>
                        <a:defRPr/>
                      </a:pP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臺勤：共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件，略。</a:t>
                      </a:r>
                      <a:endParaRPr lang="en-US" altLang="zh-TW" sz="14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28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9388" indent="-179388">
                        <a:buFont typeface="Wingdings 3" panose="05040102010807070707" pitchFamily="18" charset="2"/>
                        <a:buNone/>
                        <a:defRPr/>
                      </a:pPr>
                      <a:endParaRPr lang="en-US" altLang="zh-TW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長勤</a:t>
                      </a:r>
                      <a:r>
                        <a:rPr lang="zh-TW" altLang="en-US" sz="1400" b="0" kern="1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：共</a:t>
                      </a:r>
                      <a:r>
                        <a:rPr lang="en-US" altLang="zh-TW" sz="1400" b="0" kern="1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altLang="en-US" sz="1400" b="0" kern="10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件，略。</a:t>
                      </a:r>
                      <a:endParaRPr lang="zh-TW" sz="1400" b="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066850">
                <a:tc vMerge="1"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latin typeface="+mj-ea"/>
                        <a:ea typeface="+mj-ea"/>
                      </a:endParaRPr>
                    </a:p>
                  </a:txBody>
                  <a:tcPr marL="91436" marR="91436" marT="45737" marB="457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32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10</a:t>
                      </a: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</a:p>
                  </a:txBody>
                  <a:tcPr marL="91453" marR="91453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1824</a:t>
                      </a:r>
                    </a:p>
                  </a:txBody>
                  <a:tcPr marL="91453" marR="91453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1.1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400" b="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其中</a:t>
                      </a: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400" b="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次違規為外包廠商</a:t>
                      </a:r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altLang="zh-TW" sz="1400" b="0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闖越航機</a:t>
                      </a:r>
                      <a:r>
                        <a:rPr lang="en-US" altLang="zh-TW" sz="1400" b="0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該廠商後續</a:t>
                      </a:r>
                      <a:r>
                        <a:rPr lang="zh-TW" altLang="en-US" sz="1400" b="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無再犯</a:t>
                      </a:r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情形</a:t>
                      </a:r>
                      <a:r>
                        <a:rPr lang="en-US" altLang="zh-TW" sz="1400" b="0" dirty="0" smtClean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ctr">
                        <a:buFont typeface="Wingdings 3" panose="05040102010807070707" pitchFamily="18" charset="2"/>
                        <a:buNone/>
                        <a:defRPr/>
                      </a:pPr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空勤總隊</a:t>
                      </a:r>
                      <a:endParaRPr lang="en-US" altLang="zh-TW" sz="1400" b="0" dirty="0" smtClean="0">
                        <a:latin typeface="+mj-ea"/>
                        <a:ea typeface="+mj-ea"/>
                      </a:endParaRPr>
                    </a:p>
                    <a:p>
                      <a:pPr marL="179388" indent="-179388" algn="ctr">
                        <a:buFont typeface="Wingdings 3" panose="05040102010807070707" pitchFamily="18" charset="2"/>
                        <a:buNone/>
                        <a:defRPr/>
                      </a:pPr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承商</a:t>
                      </a:r>
                      <a:endParaRPr lang="en-US" altLang="zh-TW" sz="14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 algn="l" defTabSz="457200" rtl="0" eaLnBrk="1" latinLnBrk="0" hangingPunct="1">
                        <a:buFont typeface="Wingdings 3" panose="05040102010807070707" pitchFamily="18" charset="2"/>
                        <a:buNone/>
                        <a:defRPr/>
                      </a:pP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空勤總隊：</a:t>
                      </a:r>
                    </a:p>
                    <a:p>
                      <a:pPr marL="179388" indent="-179388" algn="l" defTabSz="457200" rtl="0" eaLnBrk="1" latinLnBrk="0" hangingPunct="1">
                        <a:buFont typeface="Wingdings 3" panose="05040102010807070707" pitchFamily="18" charset="2"/>
                        <a:buNone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依「內政部營建署辦理工程施工廠商施工安全及衛生缺失扣點標準表」扣罰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10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點。</a:t>
                      </a:r>
                    </a:p>
                    <a:p>
                      <a:pPr marL="179388" indent="-179388" algn="l" defTabSz="457200" rtl="0" eaLnBrk="1" latinLnBrk="0" hangingPunct="1">
                        <a:buFont typeface="Wingdings 3" panose="05040102010807070707" pitchFamily="18" charset="2"/>
                        <a:buNone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懲罰性違約金將依契約規定辦理。</a:t>
                      </a:r>
                      <a:endParaRPr lang="zh-TW" sz="1400" b="0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048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 algn="ctr">
                        <a:buFont typeface="Wingdings 3" panose="05040102010807070707" pitchFamily="18" charset="2"/>
                        <a:buNone/>
                        <a:defRPr/>
                      </a:pPr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地勤</a:t>
                      </a:r>
                      <a:endParaRPr lang="en-US" altLang="zh-TW" sz="1400" b="0" dirty="0">
                        <a:latin typeface="+mj-ea"/>
                        <a:ea typeface="+mj-ea"/>
                      </a:endParaRPr>
                    </a:p>
                  </a:txBody>
                  <a:tcPr marL="91453" marR="91453" marT="45739" marB="457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400" b="0" kern="100" dirty="0" smtClean="0">
                          <a:effectLst/>
                          <a:latin typeface="+mj-ea"/>
                          <a:ea typeface="+mj-ea"/>
                        </a:rPr>
                        <a:t>長勤：共</a:t>
                      </a:r>
                      <a:r>
                        <a:rPr lang="en-US" altLang="zh-TW" sz="1400" b="0" kern="100" dirty="0" smtClean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altLang="en-US" sz="1400" b="0" kern="100" dirty="0" smtClean="0">
                          <a:effectLst/>
                          <a:latin typeface="+mj-ea"/>
                          <a:ea typeface="+mj-ea"/>
                        </a:rPr>
                        <a:t>件，略。</a:t>
                      </a:r>
                      <a:endParaRPr lang="zh-TW" sz="1400" b="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圓角矩形 6"/>
          <p:cNvSpPr/>
          <p:nvPr/>
        </p:nvSpPr>
        <p:spPr bwMode="auto">
          <a:xfrm>
            <a:off x="728663" y="2014538"/>
            <a:ext cx="11136312" cy="2100262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85750" y="1295400"/>
          <a:ext cx="116205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969">
                  <a:extLst>
                    <a:ext uri="{9D8B030D-6E8A-4147-A177-3AD203B41FA5}"/>
                  </a:extLst>
                </a:gridCol>
                <a:gridCol w="664468">
                  <a:extLst>
                    <a:ext uri="{9D8B030D-6E8A-4147-A177-3AD203B41FA5}"/>
                  </a:extLst>
                </a:gridCol>
                <a:gridCol w="1104041">
                  <a:extLst>
                    <a:ext uri="{9D8B030D-6E8A-4147-A177-3AD203B41FA5}"/>
                  </a:extLst>
                </a:gridCol>
                <a:gridCol w="1230266">
                  <a:extLst>
                    <a:ext uri="{9D8B030D-6E8A-4147-A177-3AD203B41FA5}"/>
                  </a:extLst>
                </a:gridCol>
                <a:gridCol w="1763279">
                  <a:extLst>
                    <a:ext uri="{9D8B030D-6E8A-4147-A177-3AD203B41FA5}"/>
                  </a:extLst>
                </a:gridCol>
                <a:gridCol w="1730626">
                  <a:extLst>
                    <a:ext uri="{9D8B030D-6E8A-4147-A177-3AD203B41FA5}"/>
                  </a:extLst>
                </a:gridCol>
                <a:gridCol w="1119801">
                  <a:extLst>
                    <a:ext uri="{9D8B030D-6E8A-4147-A177-3AD203B41FA5}"/>
                  </a:extLst>
                </a:gridCol>
                <a:gridCol w="3321050">
                  <a:extLst>
                    <a:ext uri="{9D8B030D-6E8A-4147-A177-3AD203B41FA5}"/>
                  </a:extLst>
                </a:gridCol>
              </a:tblGrid>
              <a:tr h="457200">
                <a:tc gridSpan="8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目標值：</a:t>
                      </a:r>
                      <a:r>
                        <a:rPr kumimoji="1" lang="en-US" altLang="zh-TW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0.72</a:t>
                      </a:r>
                      <a:r>
                        <a:rPr kumimoji="1" lang="zh-TW" altLang="en-US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次</a:t>
                      </a:r>
                      <a:r>
                        <a:rPr kumimoji="1" lang="en-US" altLang="zh-TW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/</a:t>
                      </a:r>
                      <a:r>
                        <a:rPr kumimoji="1" lang="zh-TW" altLang="en-US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千起降架次；警示值： </a:t>
                      </a:r>
                      <a:r>
                        <a:rPr kumimoji="1"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1.11</a:t>
                      </a:r>
                      <a:r>
                        <a:rPr kumimoji="1" lang="zh-TW" altLang="en-US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次</a:t>
                      </a:r>
                      <a:r>
                        <a:rPr kumimoji="1" lang="en-US" altLang="zh-TW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/</a:t>
                      </a:r>
                      <a:r>
                        <a:rPr kumimoji="1" lang="zh-TW" altLang="en-US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千起降</a:t>
                      </a:r>
                      <a:r>
                        <a:rPr kumimoji="1" lang="zh-TW" altLang="en-US" sz="1600" b="1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架次</a:t>
                      </a:r>
                      <a:r>
                        <a:rPr kumimoji="1" lang="en-US" altLang="zh-TW" sz="1600" b="1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(</a:t>
                      </a:r>
                      <a:r>
                        <a:rPr kumimoji="1" lang="zh-TW" altLang="en-US" sz="1600" b="1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基於</a:t>
                      </a:r>
                      <a:r>
                        <a:rPr kumimoji="1" lang="zh-TW" altLang="en-US" sz="2400" b="1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不確定疫情發展走向</a:t>
                      </a:r>
                      <a:r>
                        <a:rPr kumimoji="1" lang="en-US" altLang="zh-TW" sz="1600" b="1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2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年度</a:t>
                      </a: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月份</a:t>
                      </a: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違規次數</a:t>
                      </a: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總起降架次</a:t>
                      </a: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每千架次發生率</a:t>
                      </a: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態樣分析</a:t>
                      </a: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該單位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辦理情形</a:t>
                      </a: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79124"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+mj-ea"/>
                          <a:ea typeface="+mj-ea"/>
                        </a:rPr>
                        <a:t>110</a:t>
                      </a:r>
                      <a:endParaRPr lang="zh-TW" altLang="en-US" sz="2000" b="0" dirty="0">
                        <a:latin typeface="+mj-ea"/>
                        <a:ea typeface="+mj-ea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>
                          <a:latin typeface="+mj-ea"/>
                          <a:ea typeface="+mj-ea"/>
                        </a:rPr>
                        <a:t>1</a:t>
                      </a:r>
                      <a:endParaRPr lang="zh-TW" altLang="en-US" sz="3200" b="0" dirty="0">
                        <a:latin typeface="+mj-ea"/>
                        <a:ea typeface="+mj-ea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ea"/>
                          <a:ea typeface="+mj-ea"/>
                        </a:rPr>
                        <a:t>1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ea"/>
                          <a:ea typeface="+mj-ea"/>
                        </a:rPr>
                        <a:t>1676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+mj-ea"/>
                          <a:ea typeface="+mj-ea"/>
                        </a:rPr>
                        <a:t>0.6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未穿著反光背心</a:t>
                      </a: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dirty="0">
                          <a:latin typeface="+mj-ea"/>
                          <a:ea typeface="+mj-ea"/>
                        </a:rPr>
                        <a:t>航站承</a:t>
                      </a:r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商</a:t>
                      </a:r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 smtClean="0">
                          <a:latin typeface="+mj-ea"/>
                          <a:ea typeface="+mj-ea"/>
                        </a:rPr>
                        <a:t>高：罰款</a:t>
                      </a:r>
                      <a:r>
                        <a:rPr lang="en-US" altLang="zh-TW" sz="1400" b="0" dirty="0">
                          <a:latin typeface="+mj-ea"/>
                          <a:ea typeface="+mj-ea"/>
                        </a:rPr>
                        <a:t>1000</a:t>
                      </a:r>
                      <a:r>
                        <a:rPr lang="zh-TW" altLang="en-US" sz="1400" b="0" dirty="0">
                          <a:latin typeface="+mj-ea"/>
                          <a:ea typeface="+mj-ea"/>
                        </a:rPr>
                        <a:t>元</a:t>
                      </a: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579124">
                <a:tc vMerge="1">
                  <a:txBody>
                    <a:bodyPr/>
                    <a:lstStyle/>
                    <a:p>
                      <a:pPr algn="ctr"/>
                      <a:endParaRPr lang="zh-TW" altLang="en-US" sz="1400" b="0" dirty="0">
                        <a:latin typeface="+mj-ea"/>
                        <a:ea typeface="+mj-ea"/>
                      </a:endParaRPr>
                    </a:p>
                  </a:txBody>
                  <a:tcPr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32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6</a:t>
                      </a:r>
                      <a:endParaRPr lang="zh-TW" altLang="en-US" sz="32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436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3200" b="1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2.29</a:t>
                      </a:r>
                      <a:endParaRPr lang="zh-TW" altLang="en-US" sz="3200" b="1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600" b="1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闖越航機</a:t>
                      </a: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航站承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商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億：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.</a:t>
                      </a: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糾正申誡一次</a:t>
                      </a:r>
                    </a:p>
                    <a:p>
                      <a:pPr marL="355600" indent="0" algn="l" defTabSz="457200" rtl="0" eaLnBrk="1" latinLnBrk="0" hangingPunct="1"/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罰款新台幣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3,000</a:t>
                      </a:r>
                      <a:r>
                        <a:rPr lang="zh-TW" altLang="en-US" sz="1400" b="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元整</a:t>
                      </a: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579124">
                <a:tc vMerge="1"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latin typeface="+mj-ea"/>
                        <a:ea typeface="+mj-ea"/>
                      </a:endParaRPr>
                    </a:p>
                  </a:txBody>
                  <a:tcPr marL="91432" marR="91432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32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7</a:t>
                      </a:r>
                      <a:endParaRPr lang="zh-TW" altLang="en-US" sz="32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638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1.57</a:t>
                      </a:r>
                      <a:endParaRPr lang="zh-TW" altLang="en-US" sz="3200" b="1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6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闖越航機</a:t>
                      </a:r>
                      <a:endParaRPr lang="zh-TW" altLang="en-US" sz="1600" b="1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航站承商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僑：記警告乙支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579124">
                <a:tc vMerge="1"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latin typeface="+mj-ea"/>
                        <a:ea typeface="+mj-ea"/>
                      </a:endParaRP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32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8</a:t>
                      </a:r>
                      <a:endParaRPr lang="zh-TW" altLang="en-US" sz="32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1073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0.93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6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無照駕駛</a:t>
                      </a:r>
                      <a:endParaRPr lang="zh-TW" altLang="en-US" sz="1600" b="1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航站承商</a:t>
                      </a: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億：糾正申誡一支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944865">
                <a:tc vMerge="1"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latin typeface="+mj-ea"/>
                        <a:ea typeface="+mj-ea"/>
                      </a:endParaRPr>
                    </a:p>
                  </a:txBody>
                  <a:tcPr marL="91432" marR="91432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32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9</a:t>
                      </a:r>
                      <a:endParaRPr lang="zh-TW" altLang="en-US" sz="32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1263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</a:rPr>
                        <a:t>1.58</a:t>
                      </a:r>
                      <a:endParaRPr lang="zh-TW" altLang="en-US" sz="3200" b="1" kern="1200" dirty="0" smtClean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未穿著反光背心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航站承商</a:t>
                      </a: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新：</a:t>
                      </a:r>
                      <a:r>
                        <a:rPr lang="en-US" altLang="zh-TW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公司內部加強教育訓練。</a:t>
                      </a:r>
                    </a:p>
                    <a:p>
                      <a:pPr marL="533400" indent="-174625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本站要求違規行為人完成報名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110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年空側駕駛複訓班。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已參訓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r>
                        <a:rPr lang="en-US" altLang="zh-TW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5181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未依規定</a:t>
                      </a:r>
                    </a:p>
                    <a:p>
                      <a:pPr algn="ctr"/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設置反光錐</a:t>
                      </a:r>
                      <a:endParaRPr lang="zh-TW" altLang="en-US" sz="1200" b="1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地勤</a:t>
                      </a: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略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21" marR="91421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3230563" y="6034088"/>
            <a:ext cx="5730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+mj-ea"/>
                <a:ea typeface="+mj-ea"/>
              </a:rPr>
              <a:t>挑戰</a:t>
            </a:r>
            <a:r>
              <a:rPr lang="zh-TW" altLang="en-US" sz="3200" dirty="0">
                <a:latin typeface="+mj-ea"/>
                <a:ea typeface="+mj-ea"/>
              </a:rPr>
              <a:t>：</a:t>
            </a:r>
            <a:r>
              <a:rPr lang="zh-TW" altLang="en-US" sz="2000" dirty="0">
                <a:latin typeface="+mj-ea"/>
                <a:ea typeface="+mj-ea"/>
              </a:rPr>
              <a:t>違規承商業管組室不同，如何因應</a:t>
            </a:r>
            <a:r>
              <a:rPr lang="en-US" altLang="zh-TW" sz="2000" dirty="0">
                <a:latin typeface="+mj-ea"/>
                <a:ea typeface="+mj-ea"/>
              </a:rPr>
              <a:t>?</a:t>
            </a:r>
            <a:endParaRPr lang="zh-TW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82563" y="1268413"/>
          <a:ext cx="11826875" cy="510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14">
                  <a:extLst>
                    <a:ext uri="{9D8B030D-6E8A-4147-A177-3AD203B41FA5}"/>
                  </a:extLst>
                </a:gridCol>
                <a:gridCol w="686564">
                  <a:extLst>
                    <a:ext uri="{9D8B030D-6E8A-4147-A177-3AD203B41FA5}"/>
                  </a:extLst>
                </a:gridCol>
                <a:gridCol w="1140755">
                  <a:extLst>
                    <a:ext uri="{9D8B030D-6E8A-4147-A177-3AD203B41FA5}"/>
                  </a:extLst>
                </a:gridCol>
                <a:gridCol w="1271178">
                  <a:extLst>
                    <a:ext uri="{9D8B030D-6E8A-4147-A177-3AD203B41FA5}"/>
                  </a:extLst>
                </a:gridCol>
                <a:gridCol w="1694450">
                  <a:extLst>
                    <a:ext uri="{9D8B030D-6E8A-4147-A177-3AD203B41FA5}"/>
                  </a:extLst>
                </a:gridCol>
                <a:gridCol w="1850430">
                  <a:extLst>
                    <a:ext uri="{9D8B030D-6E8A-4147-A177-3AD203B41FA5}"/>
                  </a:extLst>
                </a:gridCol>
                <a:gridCol w="946984">
                  <a:extLst>
                    <a:ext uri="{9D8B030D-6E8A-4147-A177-3AD203B41FA5}"/>
                  </a:extLst>
                </a:gridCol>
                <a:gridCol w="3526701">
                  <a:extLst>
                    <a:ext uri="{9D8B030D-6E8A-4147-A177-3AD203B41FA5}"/>
                  </a:extLst>
                </a:gridCol>
              </a:tblGrid>
              <a:tr h="457184">
                <a:tc gridSpan="8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目標值：</a:t>
                      </a:r>
                      <a:r>
                        <a:rPr kumimoji="1" lang="en-US" altLang="zh-TW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0.72</a:t>
                      </a:r>
                      <a:r>
                        <a:rPr kumimoji="1" lang="zh-TW" altLang="en-US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次</a:t>
                      </a:r>
                      <a:r>
                        <a:rPr kumimoji="1" lang="en-US" altLang="zh-TW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/</a:t>
                      </a:r>
                      <a:r>
                        <a:rPr kumimoji="1" lang="zh-TW" altLang="en-US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千起降架次；警示值： </a:t>
                      </a:r>
                      <a:r>
                        <a:rPr kumimoji="1" lang="en-US" altLang="zh-TW" sz="16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1.11</a:t>
                      </a:r>
                      <a:r>
                        <a:rPr kumimoji="1" lang="zh-TW" altLang="en-US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次</a:t>
                      </a:r>
                      <a:r>
                        <a:rPr kumimoji="1" lang="en-US" altLang="zh-TW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/</a:t>
                      </a:r>
                      <a:r>
                        <a:rPr kumimoji="1" lang="zh-TW" altLang="en-US" sz="1600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千起降</a:t>
                      </a:r>
                      <a:r>
                        <a:rPr kumimoji="1" lang="zh-TW" altLang="en-US" sz="1600" b="1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架次</a:t>
                      </a:r>
                      <a:r>
                        <a:rPr kumimoji="1" lang="en-US" altLang="zh-TW" sz="1600" b="1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(</a:t>
                      </a:r>
                      <a:r>
                        <a:rPr kumimoji="1" lang="zh-TW" altLang="en-US" sz="1600" b="1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基於</a:t>
                      </a:r>
                      <a:r>
                        <a:rPr kumimoji="1" lang="zh-TW" altLang="en-US" sz="2400" b="1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不確定疫情發展走向</a:t>
                      </a:r>
                      <a:r>
                        <a:rPr kumimoji="1" lang="en-US" altLang="zh-TW" sz="1600" b="1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14" marR="91414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35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年度</a:t>
                      </a:r>
                    </a:p>
                  </a:txBody>
                  <a:tcPr marL="91414" marR="91414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月份</a:t>
                      </a:r>
                    </a:p>
                  </a:txBody>
                  <a:tcPr marL="91414" marR="91414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違規次數</a:t>
                      </a:r>
                    </a:p>
                  </a:txBody>
                  <a:tcPr marL="91414" marR="91414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總起降架次</a:t>
                      </a:r>
                    </a:p>
                  </a:txBody>
                  <a:tcPr marL="91414" marR="91414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每千架次發生率</a:t>
                      </a:r>
                    </a:p>
                  </a:txBody>
                  <a:tcPr marL="91414" marR="91414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態樣分析</a:t>
                      </a:r>
                    </a:p>
                  </a:txBody>
                  <a:tcPr marL="91414" marR="91414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該單位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</a:rPr>
                        <a:t>辦理情形</a:t>
                      </a:r>
                    </a:p>
                  </a:txBody>
                  <a:tcPr marL="91414" marR="91414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44879"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TW" sz="2000" b="0" dirty="0">
                          <a:latin typeface="+mj-ea"/>
                          <a:ea typeface="+mj-ea"/>
                        </a:rPr>
                        <a:t>110</a:t>
                      </a:r>
                      <a:endParaRPr lang="zh-TW" altLang="en-US" sz="2000" b="0" dirty="0">
                        <a:latin typeface="+mj-ea"/>
                        <a:ea typeface="+mj-ea"/>
                      </a:endParaRP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32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10</a:t>
                      </a:r>
                      <a:endParaRPr lang="zh-TW" altLang="en-US" sz="32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3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1267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2.36</a:t>
                      </a:r>
                      <a:endParaRPr lang="zh-TW" altLang="en-US" sz="3200" b="1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6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嚼食檳榔</a:t>
                      </a:r>
                      <a:endParaRPr lang="zh-TW" altLang="en-US" sz="1600" b="1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航站承商</a:t>
                      </a: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福：</a:t>
                      </a:r>
                      <a:r>
                        <a:rPr lang="en-US" altLang="zh-TW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後因該員未到班且無請假通告，已與其終止勞動。</a:t>
                      </a:r>
                      <a:endParaRPr lang="en-US" altLang="zh-TW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3400" marR="0" lvl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公司內部加強宣導空側安全規定。</a:t>
                      </a:r>
                    </a:p>
                    <a:p>
                      <a:pPr marL="533400" indent="-174625" algn="l" defTabSz="457200" rtl="0" eaLnBrk="1" latinLnBrk="0" hangingPunct="1"/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契約。</a:t>
                      </a:r>
                    </a:p>
                  </a:txBody>
                  <a:tcPr marL="91414" marR="91414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9448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zh-TW" altLang="en-US" sz="1400" b="0" kern="1200" dirty="0" smtClean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91432" marR="91432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金：</a:t>
                      </a:r>
                      <a:r>
                        <a:rPr lang="en-US" altLang="zh-TW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該</a:t>
                      </a:r>
                      <a:r>
                        <a:rPr lang="en-US" altLang="zh-TW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名行為人各記警告</a:t>
                      </a:r>
                      <a:r>
                        <a:rPr lang="en-US" altLang="zh-TW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支。</a:t>
                      </a:r>
                    </a:p>
                    <a:p>
                      <a:pPr marL="358775" indent="0"/>
                      <a:r>
                        <a:rPr lang="en-US" altLang="zh-TW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禁止該</a:t>
                      </a:r>
                      <a:r>
                        <a:rPr lang="en-US" altLang="zh-TW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名行為人進入本場施工。</a:t>
                      </a:r>
                    </a:p>
                    <a:p>
                      <a:pPr marL="533400" indent="-174625"/>
                      <a:r>
                        <a:rPr lang="en-US" altLang="zh-TW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公司職安人員加強活動區施工區域巡查次數。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35260">
                <a:tc vMerge="1"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latin typeface="+mj-ea"/>
                        <a:ea typeface="+mj-ea"/>
                      </a:endParaRPr>
                    </a:p>
                  </a:txBody>
                  <a:tcPr marL="91421" marR="91421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32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12</a:t>
                      </a:r>
                      <a:endParaRPr lang="zh-TW" altLang="en-US" sz="32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4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1447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2.76</a:t>
                      </a:r>
                      <a:endParaRPr lang="zh-TW" altLang="en-US" sz="3200" b="1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6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非指定區域吸菸</a:t>
                      </a:r>
                      <a:endParaRPr lang="zh-TW" altLang="en-US" sz="1600" b="1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機務</a:t>
                      </a: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長榮航太：共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件，略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00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6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無照駕駛</a:t>
                      </a:r>
                      <a:endParaRPr lang="zh-TW" altLang="en-US" sz="1600" b="1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航站承商</a:t>
                      </a: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高：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依契約扣罰新台幣</a:t>
                      </a:r>
                      <a:r>
                        <a:rPr lang="en-US" altLang="zh-TW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萬元整。</a:t>
                      </a:r>
                    </a:p>
                  </a:txBody>
                  <a:tcPr marL="91414" marR="91414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5791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6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航機後推時，</a:t>
                      </a:r>
                      <a:r>
                        <a:rPr lang="en-US" altLang="zh-TW" sz="1600" b="1" kern="1200" dirty="0" err="1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FRP</a:t>
                      </a:r>
                      <a:r>
                        <a:rPr lang="zh-TW" altLang="en-US" sz="16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仍在淨空線內</a:t>
                      </a:r>
                      <a:endParaRPr lang="zh-TW" altLang="en-US" sz="1600" b="1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地勤</a:t>
                      </a: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台勤：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共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件，略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172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600" b="1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闖越航機</a:t>
                      </a:r>
                      <a:endParaRPr lang="zh-TW" altLang="en-US" sz="1600" b="1" kern="1200" dirty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航站承商</a:t>
                      </a:r>
                    </a:p>
                  </a:txBody>
                  <a:tcPr marL="91414" marR="91414" marT="45706" marB="457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46088" indent="-446088" algn="l" defTabSz="457200" rtl="0" eaLnBrk="1" latinLnBrk="0" hangingPunct="1"/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台：</a:t>
                      </a:r>
                      <a:r>
                        <a:rPr lang="en-US" altLang="zh-TW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口頭告誡並糾正該員。</a:t>
                      </a:r>
                    </a:p>
                    <a:p>
                      <a:pPr marL="533400" indent="-174625" algn="l" defTabSz="457200" rtl="0" eaLnBrk="1" latinLnBrk="0" hangingPunct="1"/>
                      <a:r>
                        <a:rPr lang="en-US" altLang="zh-TW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加強教育。</a:t>
                      </a:r>
                    </a:p>
                    <a:p>
                      <a:pPr marL="533400" indent="-174625" algn="l" defTabSz="457200" rtl="0" eaLnBrk="1" latinLnBrk="0" hangingPunct="1"/>
                      <a:r>
                        <a:rPr lang="en-US" altLang="zh-TW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zh-TW" alt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業管組室加強督導承商。	</a:t>
                      </a:r>
                    </a:p>
                    <a:p>
                      <a:endParaRPr lang="zh-TW" altLang="en-US" sz="1400" b="0" kern="1200" dirty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91414" marR="91414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" name="標題 3"/>
          <p:cNvSpPr txBox="1">
            <a:spLocks/>
          </p:cNvSpPr>
          <p:nvPr/>
        </p:nvSpPr>
        <p:spPr bwMode="auto">
          <a:xfrm>
            <a:off x="2582863" y="6337300"/>
            <a:ext cx="7326312" cy="520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+mj-ea"/>
                <a:ea typeface="+mj-ea"/>
              </a:rPr>
              <a:t>航站廠商違規次數</a:t>
            </a:r>
            <a:r>
              <a:rPr lang="en-US" altLang="zh-TW" sz="2400" b="1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lang="zh-TW" altLang="en-US" sz="2400" b="1" dirty="0">
                <a:solidFill>
                  <a:schemeClr val="tx1"/>
                </a:solidFill>
                <a:latin typeface="+mj-ea"/>
                <a:ea typeface="+mj-ea"/>
              </a:rPr>
              <a:t>當年度總違規次數</a:t>
            </a:r>
            <a:r>
              <a:rPr lang="zh-TW" altLang="en-US" sz="2400" b="1" dirty="0" smtClean="0">
                <a:solidFill>
                  <a:schemeClr val="tx1"/>
                </a:solidFill>
                <a:latin typeface="+mj-ea"/>
              </a:rPr>
              <a:t>：</a:t>
            </a:r>
            <a:r>
              <a:rPr lang="en-US" altLang="zh-TW" sz="2400" b="1" dirty="0" smtClean="0">
                <a:solidFill>
                  <a:schemeClr val="tx1"/>
                </a:solidFill>
                <a:latin typeface="+mj-ea"/>
              </a:rPr>
              <a:t>10/13</a:t>
            </a:r>
            <a:r>
              <a:rPr lang="en-US" altLang="zh-TW" sz="2400" b="1" dirty="0">
                <a:solidFill>
                  <a:schemeClr val="tx1"/>
                </a:solidFill>
                <a:latin typeface="+mj-ea"/>
              </a:rPr>
              <a:t>≒77%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3"/>
          <p:cNvSpPr txBox="1">
            <a:spLocks/>
          </p:cNvSpPr>
          <p:nvPr/>
        </p:nvSpPr>
        <p:spPr bwMode="auto">
          <a:xfrm>
            <a:off x="1562100" y="722313"/>
            <a:ext cx="9067800" cy="682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  <a:defRPr/>
            </a:pPr>
            <a:r>
              <a:rPr kumimoji="0" lang="en-US" altLang="zh-TW" sz="4400" b="1" dirty="0" smtClean="0">
                <a:solidFill>
                  <a:schemeClr val="tx1"/>
                </a:solidFill>
                <a:latin typeface="+mn-ea"/>
                <a:ea typeface="+mn-ea"/>
              </a:rPr>
              <a:t>110</a:t>
            </a:r>
            <a:r>
              <a:rPr kumimoji="0" lang="zh-TW" altLang="en-US" sz="4400" b="1" dirty="0" smtClean="0">
                <a:solidFill>
                  <a:schemeClr val="tx1"/>
                </a:solidFill>
                <a:latin typeface="+mn-ea"/>
                <a:ea typeface="+mn-ea"/>
              </a:rPr>
              <a:t>年各月份外包廠商違規比例分析</a:t>
            </a:r>
            <a:endParaRPr lang="en-US" altLang="zh-TW" sz="4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7587" name="群組 8"/>
          <p:cNvGrpSpPr>
            <a:grpSpLocks/>
          </p:cNvGrpSpPr>
          <p:nvPr/>
        </p:nvGrpSpPr>
        <p:grpSpPr bwMode="auto">
          <a:xfrm>
            <a:off x="900113" y="1339850"/>
            <a:ext cx="10393362" cy="2540000"/>
            <a:chOff x="1276350" y="1339850"/>
            <a:chExt cx="10393363" cy="2540000"/>
          </a:xfrm>
        </p:grpSpPr>
        <p:grpSp>
          <p:nvGrpSpPr>
            <p:cNvPr id="67598" name="群組 2"/>
            <p:cNvGrpSpPr>
              <a:grpSpLocks/>
            </p:cNvGrpSpPr>
            <p:nvPr/>
          </p:nvGrpSpPr>
          <p:grpSpPr bwMode="auto">
            <a:xfrm>
              <a:off x="3465513" y="1370013"/>
              <a:ext cx="3852862" cy="2509837"/>
              <a:chOff x="3465513" y="1370013"/>
              <a:chExt cx="3852862" cy="2509837"/>
            </a:xfrm>
          </p:grpSpPr>
          <p:graphicFrame>
            <p:nvGraphicFramePr>
              <p:cNvPr id="67608" name="圖表 18"/>
              <p:cNvGraphicFramePr>
                <a:graphicFrameLocks/>
              </p:cNvGraphicFramePr>
              <p:nvPr/>
            </p:nvGraphicFramePr>
            <p:xfrm>
              <a:off x="3465513" y="1370013"/>
              <a:ext cx="3852862" cy="2509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10" name="圖表" r:id="rId6" imgW="3865199" imgH="2511770" progId="Excel.Chart.8">
                      <p:embed/>
                    </p:oleObj>
                  </mc:Choice>
                  <mc:Fallback>
                    <p:oleObj name="圖表" r:id="rId6" imgW="3865199" imgH="2511770" progId="Excel.Chart.8">
                      <p:embed/>
                      <p:pic>
                        <p:nvPicPr>
                          <p:cNvPr id="0" name="圖表 1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65513" y="1370013"/>
                            <a:ext cx="3852862" cy="25098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609" name="文字方塊 1"/>
              <p:cNvSpPr txBox="1">
                <a:spLocks noChangeArrowheads="1"/>
              </p:cNvSpPr>
              <p:nvPr/>
            </p:nvSpPr>
            <p:spPr bwMode="auto">
              <a:xfrm>
                <a:off x="5033963" y="2511425"/>
                <a:ext cx="9429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b="1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100%</a:t>
                </a:r>
                <a:endParaRPr lang="zh-TW" altLang="en-US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7599" name="群組 1"/>
            <p:cNvGrpSpPr>
              <a:grpSpLocks/>
            </p:cNvGrpSpPr>
            <p:nvPr/>
          </p:nvGrpSpPr>
          <p:grpSpPr bwMode="auto">
            <a:xfrm>
              <a:off x="1276350" y="1371600"/>
              <a:ext cx="3863975" cy="2471738"/>
              <a:chOff x="1276350" y="1371600"/>
              <a:chExt cx="3863975" cy="2471738"/>
            </a:xfrm>
          </p:grpSpPr>
          <p:graphicFrame>
            <p:nvGraphicFramePr>
              <p:cNvPr id="67606" name="圖表 12"/>
              <p:cNvGraphicFramePr>
                <a:graphicFrameLocks/>
              </p:cNvGraphicFramePr>
              <p:nvPr/>
            </p:nvGraphicFramePr>
            <p:xfrm>
              <a:off x="1276350" y="1371600"/>
              <a:ext cx="3863975" cy="2471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11" name="圖表" r:id="rId9" imgW="3871296" imgH="2481287" progId="Excel.Chart.8">
                      <p:embed/>
                    </p:oleObj>
                  </mc:Choice>
                  <mc:Fallback>
                    <p:oleObj name="圖表" r:id="rId9" imgW="3871296" imgH="2481287" progId="Excel.Chart.8">
                      <p:embed/>
                      <p:pic>
                        <p:nvPicPr>
                          <p:cNvPr id="0" name="圖表 1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76350" y="1371600"/>
                            <a:ext cx="3863975" cy="24717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607" name="文字方塊 14"/>
              <p:cNvSpPr txBox="1">
                <a:spLocks noChangeArrowheads="1"/>
              </p:cNvSpPr>
              <p:nvPr/>
            </p:nvSpPr>
            <p:spPr bwMode="auto">
              <a:xfrm>
                <a:off x="2789238" y="2520950"/>
                <a:ext cx="94297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b="1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100%</a:t>
                </a:r>
                <a:endParaRPr lang="zh-TW" altLang="en-US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7600" name="群組 3"/>
            <p:cNvGrpSpPr>
              <a:grpSpLocks/>
            </p:cNvGrpSpPr>
            <p:nvPr/>
          </p:nvGrpSpPr>
          <p:grpSpPr bwMode="auto">
            <a:xfrm>
              <a:off x="5641975" y="1350963"/>
              <a:ext cx="3854450" cy="2509837"/>
              <a:chOff x="5641975" y="1350963"/>
              <a:chExt cx="3854450" cy="2509837"/>
            </a:xfrm>
          </p:grpSpPr>
          <p:graphicFrame>
            <p:nvGraphicFramePr>
              <p:cNvPr id="67604" name="圖表 19"/>
              <p:cNvGraphicFramePr>
                <a:graphicFrameLocks/>
              </p:cNvGraphicFramePr>
              <p:nvPr/>
            </p:nvGraphicFramePr>
            <p:xfrm>
              <a:off x="5641975" y="1350963"/>
              <a:ext cx="3854450" cy="2509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12" name="圖表" r:id="rId12" imgW="3859102" imgH="2517866" progId="Excel.Chart.8">
                      <p:embed/>
                    </p:oleObj>
                  </mc:Choice>
                  <mc:Fallback>
                    <p:oleObj name="圖表" r:id="rId12" imgW="3859102" imgH="2517866" progId="Excel.Chart.8">
                      <p:embed/>
                      <p:pic>
                        <p:nvPicPr>
                          <p:cNvPr id="0" name="圖表 19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41975" y="1350963"/>
                            <a:ext cx="3854450" cy="25098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605" name="文字方塊 15"/>
              <p:cNvSpPr txBox="1">
                <a:spLocks noChangeArrowheads="1"/>
              </p:cNvSpPr>
              <p:nvPr/>
            </p:nvSpPr>
            <p:spPr bwMode="auto">
              <a:xfrm>
                <a:off x="7151688" y="2511425"/>
                <a:ext cx="9048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b="1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100%</a:t>
                </a:r>
                <a:endParaRPr lang="zh-TW" altLang="en-US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7601" name="群組 4"/>
            <p:cNvGrpSpPr>
              <a:grpSpLocks/>
            </p:cNvGrpSpPr>
            <p:nvPr/>
          </p:nvGrpSpPr>
          <p:grpSpPr bwMode="auto">
            <a:xfrm>
              <a:off x="7815263" y="1339850"/>
              <a:ext cx="3854450" cy="2511425"/>
              <a:chOff x="7815263" y="1339850"/>
              <a:chExt cx="3854450" cy="2511425"/>
            </a:xfrm>
          </p:grpSpPr>
          <p:graphicFrame>
            <p:nvGraphicFramePr>
              <p:cNvPr id="67602" name="圖表 20"/>
              <p:cNvGraphicFramePr>
                <a:graphicFrameLocks/>
              </p:cNvGraphicFramePr>
              <p:nvPr/>
            </p:nvGraphicFramePr>
            <p:xfrm>
              <a:off x="7815263" y="1339850"/>
              <a:ext cx="3854450" cy="2511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13" name="圖表" r:id="rId15" imgW="3865199" imgH="2517866" progId="Excel.Chart.8">
                      <p:embed/>
                    </p:oleObj>
                  </mc:Choice>
                  <mc:Fallback>
                    <p:oleObj name="圖表" r:id="rId15" imgW="3865199" imgH="2517866" progId="Excel.Chart.8">
                      <p:embed/>
                      <p:pic>
                        <p:nvPicPr>
                          <p:cNvPr id="0" name="圖表 20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15263" y="1339850"/>
                            <a:ext cx="3854450" cy="25114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603" name="文字方塊 16"/>
              <p:cNvSpPr txBox="1">
                <a:spLocks noChangeArrowheads="1"/>
              </p:cNvSpPr>
              <p:nvPr/>
            </p:nvSpPr>
            <p:spPr bwMode="auto">
              <a:xfrm>
                <a:off x="9326563" y="2501900"/>
                <a:ext cx="9429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b="1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100%</a:t>
                </a:r>
                <a:endParaRPr lang="zh-TW" altLang="en-US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67588" name="群組 9"/>
          <p:cNvGrpSpPr>
            <a:grpSpLocks/>
          </p:cNvGrpSpPr>
          <p:nvPr/>
        </p:nvGrpSpPr>
        <p:grpSpPr bwMode="auto">
          <a:xfrm>
            <a:off x="1865313" y="3505200"/>
            <a:ext cx="8461375" cy="2554288"/>
            <a:chOff x="2399620" y="3504973"/>
            <a:chExt cx="8462737" cy="2554061"/>
          </a:xfrm>
        </p:grpSpPr>
        <p:grpSp>
          <p:nvGrpSpPr>
            <p:cNvPr id="67589" name="群組 5"/>
            <p:cNvGrpSpPr>
              <a:grpSpLocks/>
            </p:cNvGrpSpPr>
            <p:nvPr/>
          </p:nvGrpSpPr>
          <p:grpSpPr bwMode="auto">
            <a:xfrm>
              <a:off x="2399620" y="3549196"/>
              <a:ext cx="3854450" cy="2509838"/>
              <a:chOff x="2366963" y="3538311"/>
              <a:chExt cx="3854450" cy="2509838"/>
            </a:xfrm>
          </p:grpSpPr>
          <p:graphicFrame>
            <p:nvGraphicFramePr>
              <p:cNvPr id="67596" name="圖表 21"/>
              <p:cNvGraphicFramePr>
                <a:graphicFrameLocks/>
              </p:cNvGraphicFramePr>
              <p:nvPr/>
            </p:nvGraphicFramePr>
            <p:xfrm>
              <a:off x="2366963" y="3538311"/>
              <a:ext cx="3854450" cy="2509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14" name="圖表" r:id="rId18" imgW="3859102" imgH="2517866" progId="Excel.Chart.8">
                      <p:embed/>
                    </p:oleObj>
                  </mc:Choice>
                  <mc:Fallback>
                    <p:oleObj name="圖表" r:id="rId18" imgW="3859102" imgH="2517866" progId="Excel.Chart.8">
                      <p:embed/>
                      <p:pic>
                        <p:nvPicPr>
                          <p:cNvPr id="0" name="圖表 21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6963" y="3538311"/>
                            <a:ext cx="3854450" cy="25098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597" name="文字方塊 17"/>
              <p:cNvSpPr txBox="1">
                <a:spLocks noChangeArrowheads="1"/>
              </p:cNvSpPr>
              <p:nvPr/>
            </p:nvSpPr>
            <p:spPr bwMode="auto">
              <a:xfrm>
                <a:off x="4003675" y="4715328"/>
                <a:ext cx="8001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b="1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50%</a:t>
                </a:r>
                <a:endParaRPr lang="zh-TW" altLang="en-US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7590" name="群組 6"/>
            <p:cNvGrpSpPr>
              <a:grpSpLocks/>
            </p:cNvGrpSpPr>
            <p:nvPr/>
          </p:nvGrpSpPr>
          <p:grpSpPr bwMode="auto">
            <a:xfrm>
              <a:off x="4715781" y="3504973"/>
              <a:ext cx="3854450" cy="2511425"/>
              <a:chOff x="4715781" y="3504973"/>
              <a:chExt cx="3854450" cy="2511425"/>
            </a:xfrm>
          </p:grpSpPr>
          <p:graphicFrame>
            <p:nvGraphicFramePr>
              <p:cNvPr id="67594" name="圖表 22"/>
              <p:cNvGraphicFramePr>
                <a:graphicFrameLocks/>
              </p:cNvGraphicFramePr>
              <p:nvPr/>
            </p:nvGraphicFramePr>
            <p:xfrm>
              <a:off x="4715781" y="3504973"/>
              <a:ext cx="3854450" cy="2511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15" name="圖表" r:id="rId21" imgW="3859102" imgH="2517866" progId="Excel.Chart.8">
                      <p:embed/>
                    </p:oleObj>
                  </mc:Choice>
                  <mc:Fallback>
                    <p:oleObj name="圖表" r:id="rId21" imgW="3859102" imgH="2517866" progId="Excel.Chart.8">
                      <p:embed/>
                      <p:pic>
                        <p:nvPicPr>
                          <p:cNvPr id="0" name="圖表 2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15781" y="3504973"/>
                            <a:ext cx="3854450" cy="25114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595" name="文字方塊 18"/>
              <p:cNvSpPr txBox="1">
                <a:spLocks noChangeArrowheads="1"/>
              </p:cNvSpPr>
              <p:nvPr/>
            </p:nvSpPr>
            <p:spPr bwMode="auto">
              <a:xfrm>
                <a:off x="6290129" y="4704216"/>
                <a:ext cx="944563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b="1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100%</a:t>
                </a:r>
                <a:endParaRPr lang="zh-TW" altLang="en-US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7591" name="群組 7"/>
            <p:cNvGrpSpPr>
              <a:grpSpLocks/>
            </p:cNvGrpSpPr>
            <p:nvPr/>
          </p:nvGrpSpPr>
          <p:grpSpPr bwMode="auto">
            <a:xfrm>
              <a:off x="7009494" y="3511323"/>
              <a:ext cx="3852863" cy="2509837"/>
              <a:chOff x="7009494" y="3511323"/>
              <a:chExt cx="3852863" cy="2509837"/>
            </a:xfrm>
          </p:grpSpPr>
          <p:graphicFrame>
            <p:nvGraphicFramePr>
              <p:cNvPr id="67592" name="圖表 23"/>
              <p:cNvGraphicFramePr>
                <a:graphicFrameLocks/>
              </p:cNvGraphicFramePr>
              <p:nvPr/>
            </p:nvGraphicFramePr>
            <p:xfrm>
              <a:off x="7009494" y="3511323"/>
              <a:ext cx="3852863" cy="2509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16" name="圖表" r:id="rId24" imgW="3859102" imgH="2517866" progId="Excel.Chart.8">
                      <p:embed/>
                    </p:oleObj>
                  </mc:Choice>
                  <mc:Fallback>
                    <p:oleObj name="圖表" r:id="rId24" imgW="3859102" imgH="2517866" progId="Excel.Chart.8">
                      <p:embed/>
                      <p:pic>
                        <p:nvPicPr>
                          <p:cNvPr id="0" name="圖表 2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09494" y="3511323"/>
                            <a:ext cx="3852863" cy="25098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593" name="文字方塊 19"/>
              <p:cNvSpPr txBox="1">
                <a:spLocks noChangeArrowheads="1"/>
              </p:cNvSpPr>
              <p:nvPr/>
            </p:nvSpPr>
            <p:spPr bwMode="auto">
              <a:xfrm>
                <a:off x="8603796" y="4708300"/>
                <a:ext cx="8001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6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4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3" panose="05040102010807070707" pitchFamily="18" charset="2"/>
                  <a:buChar char=""/>
                  <a:defRPr sz="1200">
                    <a:solidFill>
                      <a:srgbClr val="404040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b="1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50%</a:t>
                </a:r>
                <a:endParaRPr lang="zh-TW" altLang="en-US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 bwMode="auto">
          <a:xfrm>
            <a:off x="1562100" y="722313"/>
            <a:ext cx="9067800" cy="682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  <a:defRPr/>
            </a:pPr>
            <a:r>
              <a:rPr kumimoji="0" lang="en-US" altLang="zh-TW" sz="4400" b="1" dirty="0" smtClean="0">
                <a:solidFill>
                  <a:schemeClr val="tx1"/>
                </a:solidFill>
                <a:latin typeface="+mn-ea"/>
                <a:ea typeface="+mn-ea"/>
              </a:rPr>
              <a:t>111</a:t>
            </a:r>
            <a:r>
              <a:rPr kumimoji="0" lang="zh-TW" altLang="en-US" sz="4400" b="1" dirty="0" smtClean="0">
                <a:solidFill>
                  <a:schemeClr val="tx1"/>
                </a:solidFill>
                <a:latin typeface="+mn-ea"/>
                <a:ea typeface="+mn-ea"/>
              </a:rPr>
              <a:t>年各月份外包廠商違規比例分析</a:t>
            </a:r>
            <a:endParaRPr lang="en-US" altLang="zh-TW" sz="4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257425" y="1936750"/>
            <a:ext cx="72374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dirty="0">
                <a:latin typeface="+mj-ea"/>
                <a:ea typeface="+mj-ea"/>
              </a:rPr>
              <a:t>111</a:t>
            </a:r>
            <a:r>
              <a:rPr lang="zh-TW" altLang="en-US" sz="2800" dirty="0">
                <a:latin typeface="+mj-ea"/>
                <a:ea typeface="+mj-ea"/>
              </a:rPr>
              <a:t>年</a:t>
            </a:r>
            <a:r>
              <a:rPr lang="en-US" altLang="zh-TW" sz="2800" dirty="0">
                <a:latin typeface="+mj-ea"/>
                <a:ea typeface="+mj-ea"/>
              </a:rPr>
              <a:t>1</a:t>
            </a:r>
            <a:r>
              <a:rPr lang="zh-TW" altLang="en-US" sz="2800" dirty="0">
                <a:latin typeface="+mj-ea"/>
                <a:ea typeface="+mj-ea"/>
              </a:rPr>
              <a:t>月</a:t>
            </a:r>
            <a:r>
              <a:rPr lang="en-US" altLang="zh-TW" sz="2800" dirty="0">
                <a:latin typeface="+mj-ea"/>
                <a:ea typeface="+mj-ea"/>
              </a:rPr>
              <a:t>1</a:t>
            </a:r>
            <a:r>
              <a:rPr lang="zh-TW" altLang="en-US" sz="2800" dirty="0">
                <a:latin typeface="+mj-ea"/>
                <a:ea typeface="+mj-ea"/>
              </a:rPr>
              <a:t>日至今，航站廠商違規件數：</a:t>
            </a:r>
            <a:r>
              <a:rPr lang="en-US" altLang="zh-TW" sz="8000" dirty="0">
                <a:solidFill>
                  <a:srgbClr val="00B050"/>
                </a:solidFill>
              </a:rPr>
              <a:t>0</a:t>
            </a:r>
            <a:endParaRPr lang="zh-TW" altLang="en-US" sz="8000" dirty="0">
              <a:solidFill>
                <a:srgbClr val="00B050"/>
              </a:solidFill>
            </a:endParaRPr>
          </a:p>
        </p:txBody>
      </p:sp>
      <p:grpSp>
        <p:nvGrpSpPr>
          <p:cNvPr id="69636" name="群組 7"/>
          <p:cNvGrpSpPr>
            <a:grpSpLocks/>
          </p:cNvGrpSpPr>
          <p:nvPr/>
        </p:nvGrpSpPr>
        <p:grpSpPr bwMode="auto">
          <a:xfrm>
            <a:off x="6881813" y="3584575"/>
            <a:ext cx="3278187" cy="2703513"/>
            <a:chOff x="4416611" y="2107453"/>
            <a:chExt cx="2990477" cy="3195171"/>
          </a:xfrm>
        </p:grpSpPr>
        <p:pic>
          <p:nvPicPr>
            <p:cNvPr id="69638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68239" r="86264" b="11002"/>
            <a:stretch>
              <a:fillRect/>
            </a:stretch>
          </p:blipFill>
          <p:spPr bwMode="auto">
            <a:xfrm>
              <a:off x="4416611" y="3676327"/>
              <a:ext cx="1634565" cy="162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9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9" t="39117" r="70660" b="38730"/>
            <a:stretch>
              <a:fillRect/>
            </a:stretch>
          </p:blipFill>
          <p:spPr bwMode="auto">
            <a:xfrm>
              <a:off x="6051176" y="2107453"/>
              <a:ext cx="1355912" cy="193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637" name="文字方塊 2"/>
          <p:cNvSpPr txBox="1">
            <a:spLocks noChangeArrowheads="1"/>
          </p:cNvSpPr>
          <p:nvPr/>
        </p:nvSpPr>
        <p:spPr bwMode="auto">
          <a:xfrm>
            <a:off x="2435225" y="4083050"/>
            <a:ext cx="468788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500">
                <a:solidFill>
                  <a:srgbClr val="FF7C80"/>
                </a:solidFill>
                <a:latin typeface="Arial" panose="020B0604020202020204" pitchFamily="34" charset="0"/>
              </a:rPr>
              <a:t>HOW?</a:t>
            </a:r>
            <a:endParaRPr lang="zh-TW" altLang="en-US" sz="11500">
              <a:solidFill>
                <a:srgbClr val="FF7C8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65125" y="1425575"/>
          <a:ext cx="11461750" cy="4702175"/>
        </p:xfrm>
        <a:graphic>
          <a:graphicData uri="http://schemas.openxmlformats.org/drawingml/2006/table">
            <a:tbl>
              <a:tblPr/>
              <a:tblGrid>
                <a:gridCol w="6433155"/>
                <a:gridCol w="5028595"/>
              </a:tblGrid>
              <a:tr h="1373497">
                <a:tc gridSpan="2">
                  <a:txBody>
                    <a:bodyPr/>
                    <a:lstStyle>
                      <a:lvl1pPr marL="447675" indent="-422275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47675" marR="0" lvl="0" indent="-422275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期間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風險降低策略：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447675" marR="0" lvl="0" indent="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1.110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星期一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，本站副主任主持「空側違規事件協調會」，會議結論如圖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447675" marR="0" lvl="0" indent="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值班航務員加強巡查承商活動區施工。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447675" marR="0" lvl="0" indent="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要求違規行為人參加空側駕駛複訓班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圖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1345" marR="613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A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3570">
                <a:tc>
                  <a:txBody>
                    <a:bodyPr/>
                    <a:lstStyle>
                      <a:lvl1pPr marL="447675" indent="-422275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47675" marR="0" lvl="0" indent="-422275" algn="ctr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圖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日召開「空側違規事件協調會」會議結論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1345" marR="613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447675" indent="-422275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447675" marR="0" lvl="0" indent="-422275" algn="ctr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圖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+mn-ea"/>
                          <a:cs typeface="Times New Roman" panose="02020603050405020304" pitchFamily="18" charset="0"/>
                        </a:rPr>
                        <a:t>：要求違規行為人參加空側駕駛複訓班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1345" marR="613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985108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738188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738188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738188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738188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738188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738188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738188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738188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tabLst>
                          <a:tab pos="738188" algn="l"/>
                        </a:tabLst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180975" marR="0" lvl="0" indent="-1809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維護組與承包商現有合約係針對機場施工安全規定，已訂有罰則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，惟亦請要求承包商也要遵守本站空側作業程序「停機坪管理作業規定」及「活動區通行與車輛管制作業規定」。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  <a:p>
                      <a:pPr marL="180975" marR="0" lvl="0" indent="-1809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  <a:p>
                      <a:pPr marL="180975" marR="0" lvl="0" indent="-1809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2.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請航務組比照「航空保安概念訓練」，撰寫「空側安全概念訓練」教材，交予維護組、中控室對承包商臨時人員執行教育訓練並簽名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; 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另對於承包商長期人員，由航務組製作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A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、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B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版測驗題庫供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維護組、中控室對承包商完成教育訓練後測驗以留存紀錄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。 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  <a:p>
                      <a:pPr marL="180975" marR="0" lvl="0" indent="-1809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  <a:p>
                      <a:pPr marL="180975" marR="0" lvl="0" indent="-1809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3.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今年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12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月，航務組將辦理空側安全講習，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請本站所有空側作業廠商及委託設計單位等均派員參加複訓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;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本年度違規之當事人及其負責人亦務必參訓。 </a:t>
                      </a: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1345" marR="613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80975" indent="-180975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180975" marR="0" lvl="0" indent="-1809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1345" marR="613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標題 3"/>
          <p:cNvSpPr txBox="1">
            <a:spLocks/>
          </p:cNvSpPr>
          <p:nvPr/>
        </p:nvSpPr>
        <p:spPr bwMode="auto">
          <a:xfrm>
            <a:off x="2000250" y="658813"/>
            <a:ext cx="8191500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  <a:defRPr/>
            </a:pPr>
            <a:r>
              <a:rPr kumimoji="0"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三、</a:t>
            </a:r>
            <a:r>
              <a:rPr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空側作業所有相關人員管理</a:t>
            </a:r>
            <a:endParaRPr lang="en-US" altLang="zh-TW" sz="4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1696" name="群組 11"/>
          <p:cNvGrpSpPr>
            <a:grpSpLocks/>
          </p:cNvGrpSpPr>
          <p:nvPr/>
        </p:nvGrpSpPr>
        <p:grpSpPr bwMode="auto">
          <a:xfrm>
            <a:off x="6965950" y="3184525"/>
            <a:ext cx="4814888" cy="3521075"/>
            <a:chOff x="5228464" y="272766"/>
            <a:chExt cx="6351627" cy="5189537"/>
          </a:xfrm>
        </p:grpSpPr>
        <p:grpSp>
          <p:nvGrpSpPr>
            <p:cNvPr id="71703" name="群組 13"/>
            <p:cNvGrpSpPr>
              <a:grpSpLocks/>
            </p:cNvGrpSpPr>
            <p:nvPr/>
          </p:nvGrpSpPr>
          <p:grpSpPr bwMode="auto">
            <a:xfrm>
              <a:off x="5228464" y="272766"/>
              <a:ext cx="3090863" cy="5189537"/>
              <a:chOff x="5667153" y="871869"/>
              <a:chExt cx="3091276" cy="5189776"/>
            </a:xfrm>
          </p:grpSpPr>
          <p:grpSp>
            <p:nvGrpSpPr>
              <p:cNvPr id="71710" name="群組 5"/>
              <p:cNvGrpSpPr>
                <a:grpSpLocks/>
              </p:cNvGrpSpPr>
              <p:nvPr/>
            </p:nvGrpSpPr>
            <p:grpSpPr bwMode="auto">
              <a:xfrm>
                <a:off x="5667153" y="871869"/>
                <a:ext cx="3091276" cy="5189776"/>
                <a:chOff x="4115128" y="217713"/>
                <a:chExt cx="3633209" cy="5684445"/>
              </a:xfrm>
            </p:grpSpPr>
            <p:pic>
              <p:nvPicPr>
                <p:cNvPr id="71714" name="圖片 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15128" y="217713"/>
                  <a:ext cx="3612197" cy="52469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715" name="圖片 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1473" y="5074313"/>
                  <a:ext cx="3376864" cy="8278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" name="矩形 4"/>
                <p:cNvSpPr/>
                <p:nvPr/>
              </p:nvSpPr>
              <p:spPr>
                <a:xfrm>
                  <a:off x="4784692" y="5699692"/>
                  <a:ext cx="632640" cy="74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6812819" y="2586976"/>
                <a:ext cx="268090" cy="105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825386" y="3808375"/>
                <a:ext cx="209445" cy="1169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840046" y="3974503"/>
                <a:ext cx="188501" cy="1006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grpSp>
          <p:nvGrpSpPr>
            <p:cNvPr id="71704" name="群組 14"/>
            <p:cNvGrpSpPr>
              <a:grpSpLocks/>
            </p:cNvGrpSpPr>
            <p:nvPr/>
          </p:nvGrpSpPr>
          <p:grpSpPr bwMode="auto">
            <a:xfrm>
              <a:off x="8552728" y="280620"/>
              <a:ext cx="3027363" cy="4919663"/>
              <a:chOff x="8931747" y="1187650"/>
              <a:chExt cx="3027375" cy="4919196"/>
            </a:xfrm>
          </p:grpSpPr>
          <p:grpSp>
            <p:nvGrpSpPr>
              <p:cNvPr id="71705" name="群組 8"/>
              <p:cNvGrpSpPr>
                <a:grpSpLocks/>
              </p:cNvGrpSpPr>
              <p:nvPr/>
            </p:nvGrpSpPr>
            <p:grpSpPr bwMode="auto">
              <a:xfrm>
                <a:off x="8931747" y="1187650"/>
                <a:ext cx="3027375" cy="4919196"/>
                <a:chOff x="7149150" y="406780"/>
                <a:chExt cx="4039072" cy="5921829"/>
              </a:xfrm>
            </p:grpSpPr>
            <p:pic>
              <p:nvPicPr>
                <p:cNvPr id="71708" name="圖片 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49150" y="406780"/>
                  <a:ext cx="4039072" cy="59218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矩形 6"/>
                <p:cNvSpPr/>
                <p:nvPr/>
              </p:nvSpPr>
              <p:spPr>
                <a:xfrm>
                  <a:off x="7857749" y="5278072"/>
                  <a:ext cx="922027" cy="1182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/>
                </a:p>
              </p:txBody>
            </p:sp>
          </p:grpSp>
          <p:sp>
            <p:nvSpPr>
              <p:cNvPr id="22" name="矩形 21"/>
              <p:cNvSpPr/>
              <p:nvPr/>
            </p:nvSpPr>
            <p:spPr>
              <a:xfrm>
                <a:off x="10024098" y="2906359"/>
                <a:ext cx="360199" cy="1286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0149749" y="3685418"/>
                <a:ext cx="238737" cy="1193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5" t="23575" r="23044" b="35844"/>
          <a:stretch>
            <a:fillRect/>
          </a:stretch>
        </p:blipFill>
        <p:spPr bwMode="auto">
          <a:xfrm>
            <a:off x="157163" y="2397125"/>
            <a:ext cx="73691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9" t="25894" r="25327" b="21159"/>
          <a:stretch>
            <a:fillRect/>
          </a:stretch>
        </p:blipFill>
        <p:spPr bwMode="auto">
          <a:xfrm>
            <a:off x="5297488" y="1462088"/>
            <a:ext cx="464978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0" t="35748" r="22826" b="14977"/>
          <a:stretch>
            <a:fillRect/>
          </a:stretch>
        </p:blipFill>
        <p:spPr bwMode="auto">
          <a:xfrm>
            <a:off x="5200650" y="2224088"/>
            <a:ext cx="6254750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2921000" y="1738313"/>
            <a:ext cx="7947025" cy="4997450"/>
            <a:chOff x="3539830" y="802946"/>
            <a:chExt cx="8120275" cy="5240741"/>
          </a:xfrm>
        </p:grpSpPr>
        <p:pic>
          <p:nvPicPr>
            <p:cNvPr id="71701" name="圖片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84" t="28555" r="29468" b="23888"/>
            <a:stretch>
              <a:fillRect/>
            </a:stretch>
          </p:blipFill>
          <p:spPr bwMode="auto">
            <a:xfrm>
              <a:off x="3539830" y="802946"/>
              <a:ext cx="3712191" cy="5240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2" name="圖片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06" t="34335" r="29323" b="25797"/>
            <a:stretch>
              <a:fillRect/>
            </a:stretch>
          </p:blipFill>
          <p:spPr bwMode="auto">
            <a:xfrm>
              <a:off x="7361061" y="810532"/>
              <a:ext cx="4299044" cy="497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73150" y="1300163"/>
          <a:ext cx="10045700" cy="512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083">
                  <a:extLst>
                    <a:ext uri="{9D8B030D-6E8A-4147-A177-3AD203B41FA5}"/>
                  </a:extLst>
                </a:gridCol>
                <a:gridCol w="1489324">
                  <a:extLst>
                    <a:ext uri="{9D8B030D-6E8A-4147-A177-3AD203B41FA5}"/>
                  </a:extLst>
                </a:gridCol>
                <a:gridCol w="1567204">
                  <a:extLst>
                    <a:ext uri="{9D8B030D-6E8A-4147-A177-3AD203B41FA5}"/>
                  </a:extLst>
                </a:gridCol>
                <a:gridCol w="2583368">
                  <a:extLst>
                    <a:ext uri="{9D8B030D-6E8A-4147-A177-3AD203B41FA5}"/>
                  </a:extLst>
                </a:gridCol>
                <a:gridCol w="1719251">
                  <a:extLst>
                    <a:ext uri="{9D8B030D-6E8A-4147-A177-3AD203B41FA5}"/>
                  </a:extLst>
                </a:gridCol>
                <a:gridCol w="884470">
                  <a:extLst>
                    <a:ext uri="{9D8B030D-6E8A-4147-A177-3AD203B41FA5}"/>
                  </a:extLst>
                </a:gridCol>
              </a:tblGrid>
              <a:tr h="45725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</a:rPr>
                        <a:t>風險可能性</a:t>
                      </a:r>
                    </a:p>
                  </a:txBody>
                  <a:tcPr marL="91411" marR="91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tx1"/>
                          </a:solidFill>
                        </a:rPr>
                        <a:t>風險嚴重性</a:t>
                      </a:r>
                    </a:p>
                  </a:txBody>
                  <a:tcPr marL="91411" marR="91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40158">
                <a:tc vMerge="1">
                  <a:txBody>
                    <a:bodyPr/>
                    <a:lstStyle/>
                    <a:p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災難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嚴重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危險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輕微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可略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401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頻繁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tx1"/>
                          </a:solidFill>
                        </a:rPr>
                        <a:t>FOD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extLst>
                  <a:ext uri="{0D108BD9-81ED-4DB2-BD59-A6C34878D82A}"/>
                </a:extLst>
              </a:tr>
              <a:tr h="9145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偶爾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車禍</a:t>
                      </a:r>
                      <a:endParaRPr lang="en-US" altLang="zh-TW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闖越航機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未遵守停等標誌及標線</a:t>
                      </a:r>
                      <a:endParaRPr lang="en-US" altLang="zh-TW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未依標示行駛</a:t>
                      </a:r>
                      <a:endParaRPr lang="en-US" altLang="zh-TW" sz="18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穿越機坪、超速</a:t>
                      </a: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extLst>
                  <a:ext uri="{0D108BD9-81ED-4DB2-BD59-A6C34878D82A}"/>
                </a:extLst>
              </a:tr>
              <a:tr h="9145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絕少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撞飛機</a:t>
                      </a:r>
                    </a:p>
                  </a:txBody>
                  <a:tcPr marL="91411" marR="91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撞機坪設施</a:t>
                      </a:r>
                      <a:endParaRPr lang="en-US" altLang="zh-TW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操作不當</a:t>
                      </a:r>
                      <a:endParaRPr lang="en-US" altLang="zh-TW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溢油未通報</a:t>
                      </a: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違規停車</a:t>
                      </a:r>
                      <a:endParaRPr lang="en-US" altLang="zh-TW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未開大燈</a:t>
                      </a: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/>
                </a:extLst>
              </a:tr>
              <a:tr h="9145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不大可能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不服取締</a:t>
                      </a:r>
                      <a:endParaRPr lang="en-US" altLang="zh-TW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闖操作區</a:t>
                      </a:r>
                      <a:endParaRPr lang="en-US" altLang="zh-TW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酒駕</a:t>
                      </a: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未帶駕照</a:t>
                      </a:r>
                      <a:endParaRPr lang="en-US" altLang="zh-TW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</a:rPr>
                        <a:t>未穿反光背心</a:t>
                      </a: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/>
                </a:extLst>
              </a:tr>
              <a:tr h="6401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極不可能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1" t="36981" r="3633" b="52443"/>
          <a:stretch>
            <a:fillRect/>
          </a:stretch>
        </p:blipFill>
        <p:spPr bwMode="auto">
          <a:xfrm>
            <a:off x="531813" y="4830763"/>
            <a:ext cx="1863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54025" y="2054225"/>
          <a:ext cx="11283950" cy="29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637">
                  <a:extLst>
                    <a:ext uri="{9D8B030D-6E8A-4147-A177-3AD203B41FA5}"/>
                  </a:extLst>
                </a:gridCol>
                <a:gridCol w="3880894">
                  <a:extLst>
                    <a:ext uri="{9D8B030D-6E8A-4147-A177-3AD203B41FA5}"/>
                  </a:extLst>
                </a:gridCol>
                <a:gridCol w="3810568">
                  <a:extLst>
                    <a:ext uri="{9D8B030D-6E8A-4147-A177-3AD203B41FA5}"/>
                  </a:extLst>
                </a:gridCol>
                <a:gridCol w="2635852">
                  <a:extLst>
                    <a:ext uri="{9D8B030D-6E8A-4147-A177-3AD203B41FA5}"/>
                  </a:extLst>
                </a:gridCol>
              </a:tblGrid>
              <a:tr h="1062665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請各承商業管組室參考</a:t>
                      </a:r>
                      <a:r>
                        <a:rPr lang="zh-TW" altLang="en-US" sz="3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zh-TW" altLang="zh-TW" sz="3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於</a:t>
                      </a:r>
                      <a:r>
                        <a:rPr lang="zh-TW" altLang="zh-TW" sz="3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契約就各空側違規態樣對應</a:t>
                      </a:r>
                      <a:r>
                        <a:rPr lang="zh-TW" altLang="zh-TW" sz="3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罰款</a:t>
                      </a:r>
                      <a:endParaRPr lang="zh-TW" sz="30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項目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違規態樣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罰款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備註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77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1.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進入機坪管制區未著反光背心</a:t>
                      </a:r>
                    </a:p>
                  </a:txBody>
                  <a:tcPr marL="68562" marR="6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每人每次扣罰新台幣</a:t>
                      </a:r>
                      <a:r>
                        <a:rPr lang="en-US" sz="2000" kern="100" dirty="0">
                          <a:effectLst/>
                          <a:latin typeface="+mj-ea"/>
                          <a:ea typeface="+mj-ea"/>
                        </a:rPr>
                        <a:t>500</a:t>
                      </a: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元整</a:t>
                      </a:r>
                    </a:p>
                  </a:txBody>
                  <a:tcPr marL="68562" marR="6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得連續處罰</a:t>
                      </a: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直至</a:t>
                      </a:r>
                      <a:endParaRPr lang="en-US" altLang="zh-TW" sz="20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j-ea"/>
                          <a:ea typeface="+mj-ea"/>
                        </a:rPr>
                        <a:t>改善完成為止</a:t>
                      </a:r>
                    </a:p>
                  </a:txBody>
                  <a:tcPr marL="68562" marR="6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/>
                </a:extLst>
              </a:tr>
              <a:tr h="372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2.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闖越航機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每次扣罰新台幣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10,000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元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extLst>
                  <a:ext uri="{0D108BD9-81ED-4DB2-BD59-A6C34878D82A}"/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+mj-ea"/>
                          <a:ea typeface="+mj-ea"/>
                        </a:rPr>
                        <a:t>3.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無照駕駛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每次扣罰新台幣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20,000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元整</a:t>
                      </a: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橢圓 2"/>
          <p:cNvSpPr/>
          <p:nvPr/>
        </p:nvSpPr>
        <p:spPr>
          <a:xfrm>
            <a:off x="9364663" y="3416300"/>
            <a:ext cx="1568450" cy="44291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標題 3"/>
          <p:cNvSpPr txBox="1">
            <a:spLocks/>
          </p:cNvSpPr>
          <p:nvPr/>
        </p:nvSpPr>
        <p:spPr bwMode="auto">
          <a:xfrm>
            <a:off x="2000250" y="658813"/>
            <a:ext cx="8191500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  <a:defRPr/>
            </a:pPr>
            <a:r>
              <a:rPr kumimoji="0"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三、</a:t>
            </a:r>
            <a:r>
              <a:rPr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空側作業所有相關人員管理</a:t>
            </a:r>
            <a:endParaRPr lang="en-US" altLang="zh-TW" sz="4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38138" y="765175"/>
          <a:ext cx="11080750" cy="49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851">
                  <a:extLst>
                    <a:ext uri="{9D8B030D-6E8A-4147-A177-3AD203B41FA5}"/>
                  </a:extLst>
                </a:gridCol>
                <a:gridCol w="597825">
                  <a:extLst>
                    <a:ext uri="{9D8B030D-6E8A-4147-A177-3AD203B41FA5}"/>
                  </a:extLst>
                </a:gridCol>
                <a:gridCol w="597825">
                  <a:extLst>
                    <a:ext uri="{9D8B030D-6E8A-4147-A177-3AD203B41FA5}"/>
                  </a:extLst>
                </a:gridCol>
                <a:gridCol w="597825">
                  <a:extLst>
                    <a:ext uri="{9D8B030D-6E8A-4147-A177-3AD203B41FA5}"/>
                  </a:extLst>
                </a:gridCol>
                <a:gridCol w="597825">
                  <a:extLst>
                    <a:ext uri="{9D8B030D-6E8A-4147-A177-3AD203B41FA5}"/>
                  </a:extLst>
                </a:gridCol>
                <a:gridCol w="597825">
                  <a:extLst>
                    <a:ext uri="{9D8B030D-6E8A-4147-A177-3AD203B41FA5}"/>
                  </a:extLst>
                </a:gridCol>
                <a:gridCol w="597825">
                  <a:extLst>
                    <a:ext uri="{9D8B030D-6E8A-4147-A177-3AD203B41FA5}"/>
                  </a:extLst>
                </a:gridCol>
                <a:gridCol w="597825">
                  <a:extLst>
                    <a:ext uri="{9D8B030D-6E8A-4147-A177-3AD203B41FA5}"/>
                  </a:extLst>
                </a:gridCol>
                <a:gridCol w="597825">
                  <a:extLst>
                    <a:ext uri="{9D8B030D-6E8A-4147-A177-3AD203B41FA5}"/>
                  </a:extLst>
                </a:gridCol>
                <a:gridCol w="597825">
                  <a:extLst>
                    <a:ext uri="{9D8B030D-6E8A-4147-A177-3AD203B41FA5}"/>
                  </a:extLst>
                </a:gridCol>
                <a:gridCol w="597825">
                  <a:extLst>
                    <a:ext uri="{9D8B030D-6E8A-4147-A177-3AD203B41FA5}"/>
                  </a:extLst>
                </a:gridCol>
                <a:gridCol w="597825">
                  <a:extLst>
                    <a:ext uri="{9D8B030D-6E8A-4147-A177-3AD203B41FA5}"/>
                  </a:extLst>
                </a:gridCol>
                <a:gridCol w="597825">
                  <a:extLst>
                    <a:ext uri="{9D8B030D-6E8A-4147-A177-3AD203B41FA5}"/>
                  </a:extLst>
                </a:gridCol>
              </a:tblGrid>
              <a:tr h="569309">
                <a:tc gridSpan="13"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tx1"/>
                          </a:solidFill>
                        </a:rPr>
                        <a:t>110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年活動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</a:rPr>
                        <a:t>訓練</a:t>
                      </a: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400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活動名稱</a:t>
                      </a:r>
                    </a:p>
                  </a:txBody>
                  <a:tcPr marL="91411" marR="91411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91411" marR="91411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91411" marR="91411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91411" marR="91411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91411" marR="91411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91411" marR="91411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91411" marR="91411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91411" marR="91411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91411" marR="91411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91411" marR="91411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91411" marR="91411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91411" marR="91411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</a:t>
                      </a:r>
                    </a:p>
                  </a:txBody>
                  <a:tcPr marL="91411" marR="91411" marT="45712" marB="457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30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SMS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每月訪談</a:t>
                      </a: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8307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-12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月航務小助理</a:t>
                      </a: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B500"/>
                    </a:solidFill>
                  </a:tcPr>
                </a:tc>
                <a:extLst>
                  <a:ext uri="{0D108BD9-81ED-4DB2-BD59-A6C34878D82A}"/>
                </a:extLst>
              </a:tr>
              <a:tr h="64009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-12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月空側駕駛複訓班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空側駕駛路考前複習班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64009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錄製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Podcast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節目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沒力</a:t>
                      </a:r>
                      <a:endParaRPr lang="zh-TW" alt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</a:rPr>
                        <a:t>feat. 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飛安宣導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62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安全管理系統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(SMS)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年度複訓</a:t>
                      </a: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4009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110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年機場空側安全金句徵選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暨人氣票選活動</a:t>
                      </a: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4009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「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110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年無線電熟悉暨機場空側安全新知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預防跑道入侵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</a:rPr>
                        <a:t>訓練」</a:t>
                      </a:r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TW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1" marR="91411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10013" y="2824163"/>
            <a:ext cx="4371975" cy="1209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7200" b="1" dirty="0">
                <a:solidFill>
                  <a:schemeClr val="bg1"/>
                </a:solidFill>
                <a:latin typeface="+mj-ea"/>
                <a:ea typeface="+mj-ea"/>
              </a:rPr>
              <a:t>一、前言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48741" r="81168" b="37047"/>
          <a:stretch>
            <a:fillRect/>
          </a:stretch>
        </p:blipFill>
        <p:spPr bwMode="auto">
          <a:xfrm>
            <a:off x="8013700" y="3000375"/>
            <a:ext cx="26209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75" name="群組 1"/>
          <p:cNvGrpSpPr>
            <a:grpSpLocks/>
          </p:cNvGrpSpPr>
          <p:nvPr/>
        </p:nvGrpSpPr>
        <p:grpSpPr bwMode="auto">
          <a:xfrm>
            <a:off x="1189038" y="2752725"/>
            <a:ext cx="4551362" cy="2117725"/>
            <a:chOff x="1278731" y="1818482"/>
            <a:chExt cx="4551362" cy="2117724"/>
          </a:xfrm>
        </p:grpSpPr>
        <p:sp>
          <p:nvSpPr>
            <p:cNvPr id="79883" name="文字方塊 5"/>
            <p:cNvSpPr txBox="1">
              <a:spLocks noChangeArrowheads="1"/>
            </p:cNvSpPr>
            <p:nvPr/>
          </p:nvSpPr>
          <p:spPr bwMode="auto">
            <a:xfrm>
              <a:off x="1278731" y="1818482"/>
              <a:ext cx="4551362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48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#</a:t>
              </a:r>
              <a:r>
                <a:rPr lang="zh-TW" altLang="en-US" sz="48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習慣決定命運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400968" y="2921794"/>
              <a:ext cx="4024313" cy="101441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ysDash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6000" b="1" dirty="0">
                  <a:latin typeface="+mn-ea"/>
                  <a:ea typeface="+mn-ea"/>
                </a:rPr>
                <a:t> 因應策略</a:t>
              </a:r>
              <a:r>
                <a:rPr lang="en-US" altLang="zh-TW" sz="6000" b="1" dirty="0">
                  <a:latin typeface="+mn-ea"/>
                  <a:ea typeface="+mn-ea"/>
                </a:rPr>
                <a:t>?</a:t>
              </a:r>
              <a:endParaRPr lang="zh-TW" altLang="en-US" sz="6000" b="1" dirty="0">
                <a:latin typeface="+mn-ea"/>
                <a:ea typeface="+mn-ea"/>
              </a:endParaRPr>
            </a:p>
          </p:txBody>
        </p:sp>
      </p:grpSp>
      <p:grpSp>
        <p:nvGrpSpPr>
          <p:cNvPr id="79876" name="群組 14"/>
          <p:cNvGrpSpPr>
            <a:grpSpLocks/>
          </p:cNvGrpSpPr>
          <p:nvPr/>
        </p:nvGrpSpPr>
        <p:grpSpPr bwMode="auto">
          <a:xfrm>
            <a:off x="6262688" y="2284413"/>
            <a:ext cx="1393825" cy="1431925"/>
            <a:chOff x="9602951" y="2014132"/>
            <a:chExt cx="1395043" cy="1430108"/>
          </a:xfrm>
        </p:grpSpPr>
        <p:pic>
          <p:nvPicPr>
            <p:cNvPr id="79881" name="圖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98" t="62405" r="69501" b="25926"/>
            <a:stretch>
              <a:fillRect/>
            </a:stretch>
          </p:blipFill>
          <p:spPr bwMode="auto">
            <a:xfrm>
              <a:off x="9602951" y="2014132"/>
              <a:ext cx="1395043" cy="143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乘號 11"/>
            <p:cNvSpPr/>
            <p:nvPr/>
          </p:nvSpPr>
          <p:spPr>
            <a:xfrm>
              <a:off x="9682395" y="2469166"/>
              <a:ext cx="1259987" cy="619925"/>
            </a:xfrm>
            <a:prstGeom prst="mathMultiply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79877" name="群組 13"/>
          <p:cNvGrpSpPr>
            <a:grpSpLocks/>
          </p:cNvGrpSpPr>
          <p:nvPr/>
        </p:nvGrpSpPr>
        <p:grpSpPr bwMode="auto">
          <a:xfrm>
            <a:off x="6342063" y="4364038"/>
            <a:ext cx="1450975" cy="1577975"/>
            <a:chOff x="9652000" y="3928532"/>
            <a:chExt cx="1450848" cy="1578188"/>
          </a:xfrm>
        </p:grpSpPr>
        <p:pic>
          <p:nvPicPr>
            <p:cNvPr id="79879" name="圖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34" t="61630" r="80167" b="26518"/>
            <a:stretch>
              <a:fillRect/>
            </a:stretch>
          </p:blipFill>
          <p:spPr bwMode="auto">
            <a:xfrm>
              <a:off x="9682479" y="3928532"/>
              <a:ext cx="1420369" cy="157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乘號 12"/>
            <p:cNvSpPr/>
            <p:nvPr/>
          </p:nvSpPr>
          <p:spPr>
            <a:xfrm>
              <a:off x="9652000" y="4469942"/>
              <a:ext cx="1260365" cy="620797"/>
            </a:xfrm>
            <a:prstGeom prst="mathMultiply">
              <a:avLst/>
            </a:prstGeom>
            <a:solidFill>
              <a:srgbClr val="FF7C8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4" name="標題 3"/>
          <p:cNvSpPr txBox="1">
            <a:spLocks/>
          </p:cNvSpPr>
          <p:nvPr/>
        </p:nvSpPr>
        <p:spPr bwMode="auto">
          <a:xfrm>
            <a:off x="2000250" y="692150"/>
            <a:ext cx="8191500" cy="76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buFont typeface="Wingdings 3" panose="05040102010807070707" pitchFamily="18" charset="2"/>
              <a:buNone/>
              <a:defRPr/>
            </a:pPr>
            <a:r>
              <a:rPr kumimoji="0"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三、</a:t>
            </a:r>
            <a:r>
              <a:rPr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空側作業所有相關人員管理</a:t>
            </a:r>
            <a:endParaRPr lang="en-US" altLang="zh-TW" sz="4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 txBox="1">
            <a:spLocks/>
          </p:cNvSpPr>
          <p:nvPr/>
        </p:nvSpPr>
        <p:spPr bwMode="auto">
          <a:xfrm>
            <a:off x="4729163" y="636588"/>
            <a:ext cx="2690812" cy="746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buFont typeface="Wingdings 3" panose="05040102010807070707" pitchFamily="18" charset="2"/>
              <a:buNone/>
              <a:defRPr/>
            </a:pPr>
            <a:r>
              <a:rPr kumimoji="0" lang="zh-TW" altLang="en-US" sz="4400" b="1" dirty="0" smtClean="0">
                <a:solidFill>
                  <a:schemeClr val="tx1"/>
                </a:solidFill>
                <a:latin typeface="+mn-ea"/>
                <a:ea typeface="+mn-ea"/>
              </a:rPr>
              <a:t>參考資料</a:t>
            </a:r>
            <a:endParaRPr lang="en-US" altLang="zh-TW" sz="4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23" name="標題 3"/>
          <p:cNvSpPr txBox="1">
            <a:spLocks/>
          </p:cNvSpPr>
          <p:nvPr/>
        </p:nvSpPr>
        <p:spPr bwMode="auto">
          <a:xfrm>
            <a:off x="1055688" y="1633538"/>
            <a:ext cx="10080625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1463" indent="-2714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1.TWELFTH</a:t>
            </a: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MEETING OF THE ASIA PACIFIC REGIONAL AVIATION SAFETY TEAM (APRAST/12) </a:t>
            </a: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Agenda Item 5: Presentations – State / Industry / ICAO </a:t>
            </a:r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endParaRPr lang="en-US" altLang="zh-TW" sz="24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如何提升安全文化</a:t>
            </a: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中原大學工業與系統工程學系 蕭育霖</a:t>
            </a:r>
            <a:endParaRPr lang="en-US" altLang="zh-TW" sz="24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endParaRPr lang="zh-TW" altLang="en-US" sz="24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國籍航空公司飛航組員對公正文化信任度之研究</a:t>
            </a: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國立交通大學 陳祥麟</a:t>
            </a:r>
            <a:endParaRPr lang="en-US" altLang="zh-TW" sz="24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endParaRPr lang="en-US" altLang="zh-TW" sz="24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民航局</a:t>
            </a: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-109</a:t>
            </a: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年度地面作業安全目標統計與分析</a:t>
            </a:r>
            <a:endParaRPr lang="en-US" altLang="zh-TW" sz="24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endParaRPr lang="en-US" altLang="zh-TW" sz="24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ICAO </a:t>
            </a: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Doc.</a:t>
            </a:r>
            <a:r>
              <a:rPr lang="zh-TW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9859第4版</a:t>
            </a:r>
            <a:endParaRPr lang="en-US" altLang="zh-TW" sz="24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endParaRPr lang="en-US" altLang="zh-TW" sz="24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高雄國際航空站</a:t>
            </a: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SMS</a:t>
            </a: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手冊</a:t>
            </a: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2021-02</a:t>
            </a: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修訂對照表</a:t>
            </a:r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endParaRPr lang="zh-TW" altLang="en-US" sz="24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endParaRPr lang="zh-TW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22325" t="6975" r="15244" b="7082"/>
          <a:stretch/>
        </p:blipFill>
        <p:spPr>
          <a:xfrm>
            <a:off x="5295568" y="1881570"/>
            <a:ext cx="1600865" cy="164862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文字方塊 7"/>
          <p:cNvSpPr txBox="1"/>
          <p:nvPr/>
        </p:nvSpPr>
        <p:spPr>
          <a:xfrm>
            <a:off x="1100138" y="4127500"/>
            <a:ext cx="9991725" cy="1785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1" spc="600" dirty="0">
                <a:latin typeface="+mj-ea"/>
                <a:ea typeface="+mj-ea"/>
              </a:rPr>
              <a:t>There’s always room for improvement.</a:t>
            </a:r>
          </a:p>
          <a:p>
            <a:pPr>
              <a:defRPr/>
            </a:pPr>
            <a:endParaRPr lang="en-US" altLang="zh-TW" sz="2800" b="1" spc="600" dirty="0">
              <a:latin typeface="+mj-ea"/>
              <a:ea typeface="+mj-ea"/>
            </a:endParaRPr>
          </a:p>
          <a:p>
            <a:pPr algn="ctr">
              <a:defRPr/>
            </a:pPr>
            <a:r>
              <a:rPr lang="zh-TW" altLang="en-US" sz="5400" b="1" spc="600" dirty="0">
                <a:latin typeface="+mj-ea"/>
                <a:ea typeface="+mj-ea"/>
              </a:rPr>
              <a:t>敬請指教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字方塊 5"/>
          <p:cNvSpPr txBox="1">
            <a:spLocks noChangeArrowheads="1"/>
          </p:cNvSpPr>
          <p:nvPr/>
        </p:nvSpPr>
        <p:spPr bwMode="auto">
          <a:xfrm>
            <a:off x="2686050" y="1462088"/>
            <a:ext cx="31829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9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SMS</a:t>
            </a:r>
            <a:endParaRPr lang="zh-TW" altLang="en-US" sz="96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627" name="Picture 2" descr="black and gray road 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854075"/>
            <a:ext cx="341788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右箭號 2"/>
          <p:cNvSpPr/>
          <p:nvPr/>
        </p:nvSpPr>
        <p:spPr>
          <a:xfrm>
            <a:off x="1635125" y="4210050"/>
            <a:ext cx="615950" cy="563563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6629" name="文字方塊 5"/>
          <p:cNvSpPr txBox="1">
            <a:spLocks noChangeArrowheads="1"/>
          </p:cNvSpPr>
          <p:nvPr/>
        </p:nvSpPr>
        <p:spPr bwMode="auto">
          <a:xfrm>
            <a:off x="2470150" y="3995738"/>
            <a:ext cx="3332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永無止境</a:t>
            </a:r>
            <a:endParaRPr lang="zh-TW" altLang="en-US" sz="60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 txBox="1">
            <a:spLocks/>
          </p:cNvSpPr>
          <p:nvPr/>
        </p:nvSpPr>
        <p:spPr bwMode="auto">
          <a:xfrm>
            <a:off x="754063" y="822325"/>
            <a:ext cx="10683875" cy="763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kumimoji="0" lang="zh-TW" altLang="en-US" sz="4400" b="1" dirty="0">
                <a:solidFill>
                  <a:schemeClr val="tx1"/>
                </a:solidFill>
                <a:latin typeface="+mn-ea"/>
                <a:ea typeface="+mn-ea"/>
              </a:rPr>
              <a:t>一</a:t>
            </a:r>
            <a:r>
              <a:rPr kumimoji="0" lang="zh-TW" altLang="en-US" sz="4400" b="1" dirty="0" smtClean="0">
                <a:solidFill>
                  <a:schemeClr val="tx1"/>
                </a:solidFill>
                <a:latin typeface="+mn-ea"/>
                <a:ea typeface="+mn-ea"/>
              </a:rPr>
              <a:t>、前言</a:t>
            </a:r>
            <a:endParaRPr kumimoji="0" lang="en-US" altLang="zh-TW" sz="4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28675" name="群組 3"/>
          <p:cNvGrpSpPr>
            <a:grpSpLocks/>
          </p:cNvGrpSpPr>
          <p:nvPr/>
        </p:nvGrpSpPr>
        <p:grpSpPr bwMode="auto">
          <a:xfrm>
            <a:off x="2738438" y="2084388"/>
            <a:ext cx="6715125" cy="2665412"/>
            <a:chOff x="4203699" y="2441574"/>
            <a:chExt cx="6845016" cy="2672304"/>
          </a:xfrm>
        </p:grpSpPr>
        <p:sp>
          <p:nvSpPr>
            <p:cNvPr id="5" name="文字方塊 4"/>
            <p:cNvSpPr txBox="1"/>
            <p:nvPr/>
          </p:nvSpPr>
          <p:spPr>
            <a:xfrm>
              <a:off x="5346153" y="4357866"/>
              <a:ext cx="5702562" cy="7146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4000" b="1" dirty="0">
                  <a:latin typeface="+mn-ea"/>
                  <a:ea typeface="+mn-ea"/>
                </a:rPr>
                <a:t>認識</a:t>
              </a:r>
              <a:r>
                <a:rPr lang="en-US" altLang="zh-TW" sz="4000" b="1" dirty="0">
                  <a:solidFill>
                    <a:srgbClr val="FF0000"/>
                  </a:solidFill>
                  <a:latin typeface="+mn-ea"/>
                  <a:ea typeface="+mn-ea"/>
                </a:rPr>
                <a:t>80%</a:t>
              </a:r>
              <a:r>
                <a:rPr lang="zh-TW" altLang="en-US" sz="4000" b="1" dirty="0">
                  <a:latin typeface="+mn-ea"/>
                  <a:ea typeface="+mn-ea"/>
                </a:rPr>
                <a:t>運作特色</a:t>
              </a:r>
            </a:p>
          </p:txBody>
        </p:sp>
        <p:pic>
          <p:nvPicPr>
            <p:cNvPr id="28680" name="圖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84" t="67778" r="24792" b="21297"/>
            <a:stretch>
              <a:fillRect/>
            </a:stretch>
          </p:blipFill>
          <p:spPr bwMode="auto">
            <a:xfrm>
              <a:off x="4203699" y="3327399"/>
              <a:ext cx="1098167" cy="830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5346153" y="3444285"/>
              <a:ext cx="5702562" cy="7130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4000" b="1" dirty="0">
                  <a:latin typeface="+mn-ea"/>
                  <a:ea typeface="+mn-ea"/>
                </a:rPr>
                <a:t>了解</a:t>
              </a:r>
              <a:r>
                <a:rPr lang="en-US" altLang="zh-TW" sz="4000" b="1" dirty="0">
                  <a:solidFill>
                    <a:srgbClr val="FF0000"/>
                  </a:solidFill>
                  <a:latin typeface="+mn-ea"/>
                  <a:ea typeface="+mn-ea"/>
                </a:rPr>
                <a:t>80%</a:t>
              </a:r>
              <a:r>
                <a:rPr lang="zh-TW" altLang="en-US" sz="4000" b="1" dirty="0">
                  <a:latin typeface="+mn-ea"/>
                  <a:ea typeface="+mn-ea"/>
                </a:rPr>
                <a:t>運作模式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346153" y="2533887"/>
              <a:ext cx="4464633" cy="7082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4000" b="1" dirty="0">
                  <a:latin typeface="+mn-ea"/>
                  <a:ea typeface="+mn-ea"/>
                </a:rPr>
                <a:t>摘要</a:t>
              </a:r>
              <a:r>
                <a:rPr lang="en-US" altLang="zh-TW" sz="4000" b="1" dirty="0">
                  <a:solidFill>
                    <a:srgbClr val="FF0000"/>
                  </a:solidFill>
                  <a:latin typeface="+mn-ea"/>
                  <a:ea typeface="+mn-ea"/>
                </a:rPr>
                <a:t>20%</a:t>
              </a:r>
              <a:r>
                <a:rPr lang="zh-TW" altLang="en-US" sz="4000" b="1" dirty="0">
                  <a:latin typeface="+mn-ea"/>
                  <a:ea typeface="+mn-ea"/>
                </a:rPr>
                <a:t>運作內容</a:t>
              </a:r>
            </a:p>
          </p:txBody>
        </p:sp>
        <p:pic>
          <p:nvPicPr>
            <p:cNvPr id="28683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84" t="67778" r="24792" b="21297"/>
            <a:stretch>
              <a:fillRect/>
            </a:stretch>
          </p:blipFill>
          <p:spPr bwMode="auto">
            <a:xfrm>
              <a:off x="4203699" y="4283213"/>
              <a:ext cx="1098167" cy="830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圖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84" t="67778" r="24792" b="21297"/>
            <a:stretch>
              <a:fillRect/>
            </a:stretch>
          </p:blipFill>
          <p:spPr bwMode="auto">
            <a:xfrm>
              <a:off x="4203699" y="2441574"/>
              <a:ext cx="1098167" cy="830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6" name="群組 2"/>
          <p:cNvGrpSpPr>
            <a:grpSpLocks/>
          </p:cNvGrpSpPr>
          <p:nvPr/>
        </p:nvGrpSpPr>
        <p:grpSpPr bwMode="auto">
          <a:xfrm>
            <a:off x="1052513" y="5049838"/>
            <a:ext cx="10086975" cy="1065212"/>
            <a:chOff x="522362" y="5050466"/>
            <a:chExt cx="10088045" cy="1064914"/>
          </a:xfrm>
        </p:grpSpPr>
        <p:sp>
          <p:nvSpPr>
            <p:cNvPr id="12" name="文字方塊 11"/>
            <p:cNvSpPr txBox="1"/>
            <p:nvPr/>
          </p:nvSpPr>
          <p:spPr>
            <a:xfrm>
              <a:off x="1581336" y="5283763"/>
              <a:ext cx="9029071" cy="8316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4800" b="1" dirty="0">
                  <a:solidFill>
                    <a:schemeClr val="tx2"/>
                  </a:solidFill>
                  <a:latin typeface="+mj-ea"/>
                  <a:ea typeface="+mj-ea"/>
                </a:rPr>
                <a:t>劇透：</a:t>
              </a:r>
              <a:r>
                <a:rPr lang="zh-TW" altLang="en-US" sz="4800" b="1" dirty="0">
                  <a:solidFill>
                    <a:srgbClr val="FF0000"/>
                  </a:solidFill>
                  <a:latin typeface="+mj-ea"/>
                  <a:ea typeface="+mj-ea"/>
                </a:rPr>
                <a:t>疫情下</a:t>
              </a:r>
              <a:r>
                <a:rPr lang="zh-TW" altLang="en-US" sz="4800" b="1" dirty="0">
                  <a:solidFill>
                    <a:schemeClr val="tx2"/>
                  </a:solidFill>
                  <a:latin typeface="+mj-ea"/>
                  <a:ea typeface="+mj-ea"/>
                </a:rPr>
                <a:t>之</a:t>
              </a:r>
              <a:r>
                <a:rPr lang="zh-TW" altLang="en-US" sz="4000" dirty="0">
                  <a:solidFill>
                    <a:schemeClr val="tx2"/>
                  </a:solidFill>
                  <a:latin typeface="+mj-ea"/>
                  <a:ea typeface="+mj-ea"/>
                </a:rPr>
                <a:t>安全保證及安全提升</a:t>
              </a:r>
            </a:p>
          </p:txBody>
        </p:sp>
        <p:pic>
          <p:nvPicPr>
            <p:cNvPr id="28678" name="Picture 13" descr="Warning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62" y="5050466"/>
              <a:ext cx="1043798" cy="1043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14613" y="2209800"/>
            <a:ext cx="69627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7200" b="1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二、改變管理</a:t>
            </a:r>
            <a:r>
              <a:rPr kumimoji="0" lang="en-US" altLang="zh-TW" sz="7200" b="1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-</a:t>
            </a:r>
          </a:p>
          <a:p>
            <a:pPr marL="1882775">
              <a:defRPr/>
            </a:pPr>
            <a:r>
              <a:rPr kumimoji="0" lang="zh-TW" altLang="en-US" sz="4400" b="1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以</a:t>
            </a:r>
            <a:r>
              <a:rPr kumimoji="0" lang="zh-TW" altLang="en-US" sz="5400" b="1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「人」</a:t>
            </a:r>
            <a:r>
              <a:rPr kumimoji="0" lang="zh-TW" altLang="en-US" sz="4400" b="1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為本</a:t>
            </a:r>
            <a:endParaRPr kumimoji="0" lang="en-US" altLang="zh-TW" sz="6000" b="1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字方塊 4"/>
          <p:cNvSpPr txBox="1">
            <a:spLocks noChangeArrowheads="1"/>
          </p:cNvSpPr>
          <p:nvPr/>
        </p:nvSpPr>
        <p:spPr bwMode="auto">
          <a:xfrm>
            <a:off x="3738563" y="2274888"/>
            <a:ext cx="4714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7200">
                <a:solidFill>
                  <a:schemeClr val="tx1"/>
                </a:solidFill>
                <a:latin typeface="Arial" panose="020B0604020202020204" pitchFamily="34" charset="0"/>
              </a:rPr>
              <a:t>WHY</a:t>
            </a:r>
            <a:r>
              <a:rPr lang="zh-TW" altLang="en-US" sz="9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sz="720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" name="標題 3"/>
          <p:cNvSpPr txBox="1">
            <a:spLocks/>
          </p:cNvSpPr>
          <p:nvPr/>
        </p:nvSpPr>
        <p:spPr bwMode="auto">
          <a:xfrm>
            <a:off x="854075" y="914400"/>
            <a:ext cx="10685463" cy="763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kumimoji="0"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二、</a:t>
            </a:r>
            <a:r>
              <a:rPr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改變管理</a:t>
            </a:r>
            <a:r>
              <a:rPr lang="en-US" altLang="zh-TW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-</a:t>
            </a:r>
            <a:r>
              <a:rPr lang="zh-TW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以「人」為本</a:t>
            </a:r>
            <a:endParaRPr kumimoji="0" lang="en-US" altLang="zh-TW" sz="36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32772" name="Picture 2" descr="https://cdn-icons.flaticon.com/png/512/1185/premium/1185928.png?token=exp=1651589689~hmac=87ff0c3e0e51f906cda45081c95066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13" y="5486400"/>
            <a:ext cx="719137" cy="720725"/>
          </a:xfrm>
          <a:prstGeom prst="rect">
            <a:avLst/>
          </a:prstGeom>
          <a:noFill/>
          <a:ln w="76200">
            <a:solidFill>
              <a:srgbClr val="FFD1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685925" y="4383088"/>
            <a:ext cx="882015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200" dirty="0">
                <a:latin typeface="+mj-ea"/>
                <a:ea typeface="+mj-ea"/>
              </a:rPr>
              <a:t>航空界接近</a:t>
            </a:r>
            <a:r>
              <a:rPr lang="en-US" altLang="zh-TW" sz="6000" dirty="0">
                <a:solidFill>
                  <a:srgbClr val="FF0000"/>
                </a:solidFill>
                <a:latin typeface="+mj-ea"/>
                <a:ea typeface="+mj-ea"/>
              </a:rPr>
              <a:t>70</a:t>
            </a:r>
            <a:r>
              <a:rPr lang="zh-TW" altLang="en-US" sz="6000" dirty="0">
                <a:solidFill>
                  <a:srgbClr val="FF0000"/>
                </a:solidFill>
                <a:latin typeface="+mj-ea"/>
                <a:ea typeface="+mj-ea"/>
              </a:rPr>
              <a:t>％</a:t>
            </a:r>
            <a:r>
              <a:rPr lang="zh-TW" altLang="en-US" sz="3200" dirty="0">
                <a:latin typeface="+mj-ea"/>
                <a:ea typeface="+mj-ea"/>
              </a:rPr>
              <a:t>的失事肇因與人為因素有關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5"/>
          <p:cNvSpPr>
            <a:spLocks noChangeArrowheads="1"/>
          </p:cNvSpPr>
          <p:nvPr/>
        </p:nvSpPr>
        <p:spPr bwMode="auto">
          <a:xfrm>
            <a:off x="963613" y="669925"/>
            <a:ext cx="10264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101-109</a:t>
            </a:r>
            <a:r>
              <a:rPr lang="zh-TW" altLang="en-US" sz="4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年歷年各機場重大地面安全事件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34819" name="群組 10"/>
          <p:cNvGrpSpPr>
            <a:grpSpLocks/>
          </p:cNvGrpSpPr>
          <p:nvPr/>
        </p:nvGrpSpPr>
        <p:grpSpPr bwMode="auto">
          <a:xfrm>
            <a:off x="1897063" y="1643063"/>
            <a:ext cx="8397875" cy="4595812"/>
            <a:chOff x="1897566" y="1643743"/>
            <a:chExt cx="8396869" cy="4594569"/>
          </a:xfrm>
        </p:grpSpPr>
        <p:pic>
          <p:nvPicPr>
            <p:cNvPr id="34820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8" t="34738" r="33482" b="16618"/>
            <a:stretch>
              <a:fillRect/>
            </a:stretch>
          </p:blipFill>
          <p:spPr bwMode="auto">
            <a:xfrm>
              <a:off x="1897566" y="1922789"/>
              <a:ext cx="8396869" cy="431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文字方塊 9"/>
            <p:cNvSpPr txBox="1">
              <a:spLocks noChangeArrowheads="1"/>
            </p:cNvSpPr>
            <p:nvPr/>
          </p:nvSpPr>
          <p:spPr bwMode="auto">
            <a:xfrm>
              <a:off x="1904999" y="1643743"/>
              <a:ext cx="30915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3200" b="1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直接肇事原因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00138" y="2001838"/>
            <a:ext cx="9991725" cy="4308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000000"/>
                </a:solidFill>
                <a:latin typeface="+mj-ea"/>
                <a:ea typeface="+mj-ea"/>
              </a:rPr>
              <a:t>事件發生的原因通常非單一個人因素，而是一連串的原因所造成。</a:t>
            </a:r>
            <a:endParaRPr lang="en-US" altLang="zh-TW" sz="3200" dirty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可能是因為</a:t>
            </a:r>
            <a:r>
              <a:rPr lang="en-US" altLang="zh-TW" sz="3200" dirty="0">
                <a:latin typeface="+mj-ea"/>
                <a:ea typeface="+mj-ea"/>
              </a:rPr>
              <a:t>…</a:t>
            </a:r>
            <a:r>
              <a:rPr lang="zh-TW" altLang="en-US" sz="3200" dirty="0">
                <a:latin typeface="+mj-ea"/>
                <a:ea typeface="+mj-ea"/>
              </a:rPr>
              <a:t>機械</a:t>
            </a:r>
            <a:r>
              <a:rPr lang="en-US" altLang="zh-TW" sz="3200" dirty="0">
                <a:latin typeface="+mj-ea"/>
                <a:ea typeface="+mj-ea"/>
              </a:rPr>
              <a:t>/</a:t>
            </a:r>
            <a:r>
              <a:rPr lang="zh-TW" altLang="en-US" sz="3200" dirty="0">
                <a:latin typeface="+mj-ea"/>
                <a:ea typeface="+mj-ea"/>
              </a:rPr>
              <a:t>機具故障、程序缺失，或潛在的系統問題</a:t>
            </a:r>
          </a:p>
          <a:p>
            <a:pPr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也可能是因為</a:t>
            </a:r>
            <a:r>
              <a:rPr lang="en-US" altLang="zh-TW" sz="3200" dirty="0">
                <a:latin typeface="+mj-ea"/>
                <a:ea typeface="+mj-ea"/>
              </a:rPr>
              <a:t>…</a:t>
            </a:r>
            <a:r>
              <a:rPr lang="zh-TW" altLang="en-US" sz="3200" dirty="0">
                <a:latin typeface="+mj-ea"/>
                <a:ea typeface="+mj-ea"/>
              </a:rPr>
              <a:t>人為疏失，例如：工作負荷過重，或是上述各種原因的組合</a:t>
            </a:r>
          </a:p>
          <a:p>
            <a:pPr>
              <a:defRPr/>
            </a:pPr>
            <a:endParaRPr lang="zh-TW" altLang="en-US" dirty="0"/>
          </a:p>
          <a:p>
            <a:pPr>
              <a:defRPr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員工通常都是以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正向的意圖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行事，並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不會預期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自己的行為會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導致不安全的結果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 bwMode="auto">
          <a:xfrm>
            <a:off x="854075" y="914400"/>
            <a:ext cx="10685463" cy="763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kumimoji="0"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二、</a:t>
            </a:r>
            <a:r>
              <a:rPr lang="zh-TW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改變管理</a:t>
            </a:r>
            <a:r>
              <a:rPr lang="en-US" altLang="zh-TW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-</a:t>
            </a:r>
            <a:r>
              <a:rPr lang="zh-TW" alt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以「人」為本</a:t>
            </a:r>
            <a:endParaRPr kumimoji="0" lang="en-US" altLang="zh-TW" sz="36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自訂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FF0000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12804</TotalTime>
  <Words>2091</Words>
  <Application>Microsoft Office PowerPoint</Application>
  <PresentationFormat>寬螢幕</PresentationFormat>
  <Paragraphs>405</Paragraphs>
  <Slides>32</Slides>
  <Notes>32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3" baseType="lpstr">
      <vt:lpstr>Arial</vt:lpstr>
      <vt:lpstr>新細明體</vt:lpstr>
      <vt:lpstr>Trebuchet MS</vt:lpstr>
      <vt:lpstr>Wingdings 3</vt:lpstr>
      <vt:lpstr>Calibri</vt:lpstr>
      <vt:lpstr>微軟正黑體</vt:lpstr>
      <vt:lpstr>標楷體</vt:lpstr>
      <vt:lpstr>Times New Roman</vt:lpstr>
      <vt:lpstr>Wingdings</vt:lpstr>
      <vt:lpstr>多面向</vt:lpstr>
      <vt:lpstr>Microsoft Excel 圖表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航空噪音補償金諮詢會議</dc:title>
  <dc:creator>sean</dc:creator>
  <cp:lastModifiedBy>中控室</cp:lastModifiedBy>
  <cp:revision>2891</cp:revision>
  <cp:lastPrinted>2021-11-03T00:36:02Z</cp:lastPrinted>
  <dcterms:created xsi:type="dcterms:W3CDTF">2015-12-21T06:43:20Z</dcterms:created>
  <dcterms:modified xsi:type="dcterms:W3CDTF">2022-07-18T07:24:34Z</dcterms:modified>
</cp:coreProperties>
</file>